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emf" ContentType="image/x-emf"/>
  <Default Extension="wmf" ContentType="image/x-wmf"/>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30" r:id="rId3"/>
    <p:sldId id="331" r:id="rId5"/>
    <p:sldId id="311" r:id="rId6"/>
    <p:sldId id="360" r:id="rId7"/>
    <p:sldId id="363" r:id="rId8"/>
    <p:sldId id="486" r:id="rId9"/>
    <p:sldId id="487" r:id="rId10"/>
    <p:sldId id="488" r:id="rId11"/>
    <p:sldId id="489" r:id="rId12"/>
    <p:sldId id="490" r:id="rId13"/>
    <p:sldId id="491" r:id="rId14"/>
    <p:sldId id="492" r:id="rId15"/>
    <p:sldId id="494" r:id="rId16"/>
    <p:sldId id="495" r:id="rId17"/>
    <p:sldId id="496" r:id="rId18"/>
    <p:sldId id="497" r:id="rId19"/>
    <p:sldId id="498" r:id="rId20"/>
    <p:sldId id="499" r:id="rId21"/>
    <p:sldId id="500" r:id="rId22"/>
    <p:sldId id="449" r:id="rId23"/>
    <p:sldId id="502" r:id="rId24"/>
    <p:sldId id="501" r:id="rId25"/>
    <p:sldId id="507" r:id="rId26"/>
    <p:sldId id="508" r:id="rId27"/>
    <p:sldId id="509" r:id="rId28"/>
    <p:sldId id="510" r:id="rId29"/>
    <p:sldId id="511" r:id="rId30"/>
    <p:sldId id="512" r:id="rId31"/>
    <p:sldId id="450" r:id="rId32"/>
    <p:sldId id="415" r:id="rId33"/>
    <p:sldId id="338" r:id="rId34"/>
  </p:sldIdLst>
  <p:sldSz cx="12198350" cy="6859270"/>
  <p:notesSz cx="6858000" cy="9144000"/>
  <p:embeddedFontLst>
    <p:embeddedFont>
      <p:font typeface="微软雅黑" panose="020B0503020204020204" pitchFamily="34" charset="-122"/>
      <p:regular r:id="rId38"/>
    </p:embeddedFont>
    <p:embeddedFont>
      <p:font typeface="Arial Black" panose="020B0A04020102020204" pitchFamily="34" charset="0"/>
      <p:bold r:id="rId39"/>
    </p:embeddedFont>
    <p:embeddedFont>
      <p:font typeface="黑体" panose="02010609060101010101" pitchFamily="49" charset="-122"/>
      <p:regular r:id="rId40"/>
    </p:embeddedFont>
    <p:embeddedFont>
      <p:font typeface="Calibri" panose="020F0502020204030204" charset="0"/>
      <p:regular r:id="rId41"/>
      <p:bold r:id="rId42"/>
      <p:italic r:id="rId43"/>
      <p:boldItalic r:id="rId44"/>
    </p:embeddedFont>
  </p:embeddedFont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1"/>
    <a:srgbClr val="005DA2"/>
    <a:srgbClr val="414455"/>
    <a:srgbClr val="FFC400"/>
    <a:srgbClr val="FFD347"/>
    <a:srgbClr val="FFC9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69" d="100"/>
          <a:sy n="69" d="100"/>
        </p:scale>
        <p:origin x="780" y="66"/>
      </p:cViewPr>
      <p:guideLst>
        <p:guide orient="horz" pos="2074"/>
        <p:guide pos="3895"/>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7.fntdata"/><Relationship Id="rId43" Type="http://schemas.openxmlformats.org/officeDocument/2006/relationships/font" Target="fonts/font6.fntdata"/><Relationship Id="rId42" Type="http://schemas.openxmlformats.org/officeDocument/2006/relationships/font" Target="fonts/font5.fntdata"/><Relationship Id="rId41" Type="http://schemas.openxmlformats.org/officeDocument/2006/relationships/font" Target="fonts/font4.fntdata"/><Relationship Id="rId40" Type="http://schemas.openxmlformats.org/officeDocument/2006/relationships/font" Target="fonts/font3.fntdata"/><Relationship Id="rId4" Type="http://schemas.openxmlformats.org/officeDocument/2006/relationships/notesMaster" Target="notesMasters/notesMaster1.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9" Type="http://schemas.openxmlformats.org/officeDocument/2006/relationships/image" Target="../media/image44.wmf"/><Relationship Id="rId8" Type="http://schemas.openxmlformats.org/officeDocument/2006/relationships/image" Target="../media/image43.wmf"/><Relationship Id="rId7" Type="http://schemas.openxmlformats.org/officeDocument/2006/relationships/image" Target="../media/image42.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 Id="rId3" Type="http://schemas.openxmlformats.org/officeDocument/2006/relationships/image" Target="../media/image38.wmf"/><Relationship Id="rId2" Type="http://schemas.openxmlformats.org/officeDocument/2006/relationships/image" Target="../media/image37.wmf"/><Relationship Id="rId10" Type="http://schemas.openxmlformats.org/officeDocument/2006/relationships/image" Target="../media/image45.wmf"/><Relationship Id="rId1" Type="http://schemas.openxmlformats.org/officeDocument/2006/relationships/image" Target="../media/image3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835" algn="l" defTabSz="1219200" rtl="0" eaLnBrk="1" latinLnBrk="0" hangingPunct="1">
      <a:defRPr sz="1600" kern="1200">
        <a:solidFill>
          <a:schemeClr val="tx1"/>
        </a:solidFill>
        <a:latin typeface="+mn-lt"/>
        <a:ea typeface="+mn-ea"/>
        <a:cs typeface="+mn-cs"/>
      </a:defRPr>
    </a:lvl3pPr>
    <a:lvl4pPr marL="1829435" algn="l" defTabSz="1219200" rtl="0" eaLnBrk="1" latinLnBrk="0" hangingPunct="1">
      <a:defRPr sz="1600" kern="1200">
        <a:solidFill>
          <a:schemeClr val="tx1"/>
        </a:solidFill>
        <a:latin typeface="+mn-lt"/>
        <a:ea typeface="+mn-ea"/>
        <a:cs typeface="+mn-cs"/>
      </a:defRPr>
    </a:lvl4pPr>
    <a:lvl5pPr marL="2439035" algn="l" defTabSz="1219200" rtl="0" eaLnBrk="1" latinLnBrk="0" hangingPunct="1">
      <a:defRPr sz="1600" kern="1200">
        <a:solidFill>
          <a:schemeClr val="tx1"/>
        </a:solidFill>
        <a:latin typeface="+mn-lt"/>
        <a:ea typeface="+mn-ea"/>
        <a:cs typeface="+mn-cs"/>
      </a:defRPr>
    </a:lvl5pPr>
    <a:lvl6pPr marL="3049270" algn="l" defTabSz="1219200" rtl="0" eaLnBrk="1" latinLnBrk="0" hangingPunct="1">
      <a:defRPr sz="1600" kern="1200">
        <a:solidFill>
          <a:schemeClr val="tx1"/>
        </a:solidFill>
        <a:latin typeface="+mn-lt"/>
        <a:ea typeface="+mn-ea"/>
        <a:cs typeface="+mn-cs"/>
      </a:defRPr>
    </a:lvl6pPr>
    <a:lvl7pPr marL="3658870" algn="l" defTabSz="1219200" rtl="0" eaLnBrk="1" latinLnBrk="0" hangingPunct="1">
      <a:defRPr sz="1600" kern="1200">
        <a:solidFill>
          <a:schemeClr val="tx1"/>
        </a:solidFill>
        <a:latin typeface="+mn-lt"/>
        <a:ea typeface="+mn-ea"/>
        <a:cs typeface="+mn-cs"/>
      </a:defRPr>
    </a:lvl7pPr>
    <a:lvl8pPr marL="4268470" algn="l" defTabSz="1219200" rtl="0" eaLnBrk="1" latinLnBrk="0" hangingPunct="1">
      <a:defRPr sz="1600" kern="1200">
        <a:solidFill>
          <a:schemeClr val="tx1"/>
        </a:solidFill>
        <a:latin typeface="+mn-lt"/>
        <a:ea typeface="+mn-ea"/>
        <a:cs typeface="+mn-cs"/>
      </a:defRPr>
    </a:lvl8pPr>
    <a:lvl9pPr marL="487870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20" y="273112"/>
            <a:ext cx="4013173" cy="1162320"/>
          </a:xfrm>
          <a:prstGeom prst="rect">
            <a:avLst/>
          </a:prstGeom>
        </p:spPr>
        <p:txBody>
          <a:bodyPr lIns="121963" tIns="60981" rIns="121963" bIns="60981" anchor="b"/>
          <a:lstStyle>
            <a:lvl1pPr algn="l">
              <a:defRPr sz="2700" b="1"/>
            </a:lvl1pPr>
          </a:lstStyle>
          <a:p>
            <a:r>
              <a:rPr lang="zh-CN" altLang="en-US"/>
              <a:t>单击此处编辑母版标题样式</a:t>
            </a:r>
            <a:endParaRPr lang="zh-CN" altLang="en-US"/>
          </a:p>
        </p:txBody>
      </p:sp>
      <p:sp>
        <p:nvSpPr>
          <p:cNvPr id="3" name="内容占位符 2"/>
          <p:cNvSpPr>
            <a:spLocks noGrp="1"/>
          </p:cNvSpPr>
          <p:nvPr>
            <p:ph idx="1"/>
          </p:nvPr>
        </p:nvSpPr>
        <p:spPr>
          <a:xfrm>
            <a:off x="4769216" y="273114"/>
            <a:ext cx="6819216" cy="5854469"/>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920" y="1435434"/>
            <a:ext cx="4013173" cy="4692149"/>
          </a:xfrm>
          <a:prstGeom prst="rect">
            <a:avLst/>
          </a:prstGeom>
        </p:spPr>
        <p:txBody>
          <a:bodyPr lIns="121963" tIns="60981" rIns="121963" bIns="60981"/>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2" y="4801712"/>
            <a:ext cx="7319010" cy="566870"/>
          </a:xfrm>
          <a:prstGeom prst="rect">
            <a:avLst/>
          </a:prstGeom>
        </p:spPr>
        <p:txBody>
          <a:bodyPr lIns="121963" tIns="60981" rIns="121963" bIns="60981" anchor="b"/>
          <a:lstStyle>
            <a:lvl1pPr algn="l">
              <a:defRPr sz="27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90962" y="612916"/>
            <a:ext cx="7319010" cy="4115753"/>
          </a:xfrm>
          <a:prstGeom prst="rect">
            <a:avLst/>
          </a:prstGeom>
        </p:spPr>
        <p:txBody>
          <a:bodyPr lIns="121963" tIns="60981" rIns="121963" bIns="60981"/>
          <a:lstStyle>
            <a:lvl1pPr marL="0" indent="0">
              <a:buNone/>
              <a:defRPr sz="4300"/>
            </a:lvl1pPr>
            <a:lvl2pPr marL="609600" indent="0">
              <a:buNone/>
              <a:defRPr sz="3700"/>
            </a:lvl2pPr>
            <a:lvl3pPr marL="1219835" indent="0">
              <a:buNone/>
              <a:defRPr sz="3200"/>
            </a:lvl3pPr>
            <a:lvl4pPr marL="1829435" indent="0">
              <a:buNone/>
              <a:defRPr sz="2700"/>
            </a:lvl4pPr>
            <a:lvl5pPr marL="2439035" indent="0">
              <a:buNone/>
              <a:defRPr sz="2700"/>
            </a:lvl5pPr>
            <a:lvl6pPr marL="3049270" indent="0">
              <a:buNone/>
              <a:defRPr sz="2700"/>
            </a:lvl6pPr>
            <a:lvl7pPr marL="3658870" indent="0">
              <a:buNone/>
              <a:defRPr sz="2700"/>
            </a:lvl7pPr>
            <a:lvl8pPr marL="4268470" indent="0">
              <a:buNone/>
              <a:defRPr sz="2700"/>
            </a:lvl8pPr>
            <a:lvl9pPr marL="4878705" indent="0">
              <a:buNone/>
              <a:defRPr sz="2700"/>
            </a:lvl9pPr>
          </a:lstStyle>
          <a:p>
            <a:endParaRPr lang="zh-CN" altLang="en-US"/>
          </a:p>
        </p:txBody>
      </p:sp>
      <p:sp>
        <p:nvSpPr>
          <p:cNvPr id="4" name="文本占位符 3"/>
          <p:cNvSpPr>
            <a:spLocks noGrp="1"/>
          </p:cNvSpPr>
          <p:nvPr>
            <p:ph type="body" sz="half" idx="2"/>
          </p:nvPr>
        </p:nvSpPr>
        <p:spPr>
          <a:xfrm>
            <a:off x="2390962" y="5368581"/>
            <a:ext cx="7319010" cy="805049"/>
          </a:xfrm>
          <a:prstGeom prst="rect">
            <a:avLst/>
          </a:prstGeom>
        </p:spPr>
        <p:txBody>
          <a:bodyPr lIns="121963" tIns="60981" rIns="121963" bIns="60981"/>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918" y="1600572"/>
            <a:ext cx="10978515" cy="4527011"/>
          </a:xfrm>
          <a:prstGeom prst="rect">
            <a:avLst/>
          </a:prstGeom>
        </p:spPr>
        <p:txBody>
          <a:bodyPr vert="eaVert" lIns="121963" tIns="60981" rIns="121963" bIns="6098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804" y="206422"/>
            <a:ext cx="2744629" cy="4388867"/>
          </a:xfrm>
          <a:prstGeom prst="rect">
            <a:avLst/>
          </a:prstGeom>
        </p:spPr>
        <p:txBody>
          <a:bodyPr vert="eaVert" lIns="121963" tIns="60981" rIns="121963" bIns="60981"/>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918" y="206422"/>
            <a:ext cx="8030580" cy="4388867"/>
          </a:xfrm>
          <a:prstGeom prst="rect">
            <a:avLst/>
          </a:prstGeom>
        </p:spPr>
        <p:txBody>
          <a:bodyPr vert="eaVert" lIns="121963" tIns="60981" rIns="121963" bIns="6098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 y="3177"/>
            <a:ext cx="12310913"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9371" y="0"/>
            <a:ext cx="12311234" cy="6859588"/>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anchor="ctr"/>
          <a:lstStyle/>
          <a:p>
            <a:pPr algn="ctr" eaLnBrk="0" hangingPunct="0">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3" name="直接连接符 2"/>
          <p:cNvCxnSpPr/>
          <p:nvPr userDrawn="1"/>
        </p:nvCxnSpPr>
        <p:spPr>
          <a:xfrm>
            <a:off x="1562671" y="693490"/>
            <a:ext cx="1063567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5DA2"/>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1774" cy="685958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1774" cy="685958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endParaRPr lang="zh-CN" altLang="en-US"/>
          </a:p>
        </p:txBody>
      </p:sp>
      <p:sp>
        <p:nvSpPr>
          <p:cNvPr id="3" name="内容占位符 2"/>
          <p:cNvSpPr>
            <a:spLocks noGrp="1"/>
          </p:cNvSpPr>
          <p:nvPr>
            <p:ph sz="half" idx="1"/>
          </p:nvPr>
        </p:nvSpPr>
        <p:spPr>
          <a:xfrm>
            <a:off x="609917"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200828"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918" y="1535469"/>
            <a:ext cx="5389723" cy="639911"/>
          </a:xfrm>
          <a:prstGeom prst="rect">
            <a:avLst/>
          </a:prstGeom>
        </p:spPr>
        <p:txBody>
          <a:bodyPr lIns="121963" tIns="60981" rIns="121963" bIns="60981"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918" y="2175378"/>
            <a:ext cx="5389723"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6594" y="1535469"/>
            <a:ext cx="5391840" cy="639911"/>
          </a:xfrm>
          <a:prstGeom prst="rect">
            <a:avLst/>
          </a:prstGeom>
        </p:spPr>
        <p:txBody>
          <a:bodyPr lIns="121963" tIns="60981" rIns="121963" bIns="60981"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6594" y="2175378"/>
            <a:ext cx="5391840"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8" name="页脚占位符 7"/>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9" name="灯片编号占位符 8"/>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a:t>单击此处编辑母版标题样式</a:t>
            </a:r>
            <a:endParaRPr lang="zh-CN" altLang="en-US"/>
          </a:p>
        </p:txBody>
      </p:sp>
      <p:sp>
        <p:nvSpPr>
          <p:cNvPr id="3" name="日期占位符 2"/>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4" name="页脚占位符 3"/>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3" name="页脚占位符 2"/>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p14:dur="1600"/>
    </mc:Choice>
    <mc:Fallback>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1235"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635"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423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447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407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367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390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350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5.emf"/><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5.emf"/></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7.wmf"/><Relationship Id="rId2" Type="http://schemas.openxmlformats.org/officeDocument/2006/relationships/oleObject" Target="../embeddings/oleObject2.bin"/><Relationship Id="rId1" Type="http://schemas.openxmlformats.org/officeDocument/2006/relationships/image" Target="../media/image16.emf"/></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wmf"/><Relationship Id="rId7" Type="http://schemas.openxmlformats.org/officeDocument/2006/relationships/oleObject" Target="../embeddings/oleObject5.bin"/><Relationship Id="rId6" Type="http://schemas.openxmlformats.org/officeDocument/2006/relationships/image" Target="../media/image21.wmf"/><Relationship Id="rId5" Type="http://schemas.openxmlformats.org/officeDocument/2006/relationships/oleObject" Target="../embeddings/oleObject4.bin"/><Relationship Id="rId4" Type="http://schemas.openxmlformats.org/officeDocument/2006/relationships/image" Target="../media/image20.emf"/><Relationship Id="rId3" Type="http://schemas.openxmlformats.org/officeDocument/2006/relationships/image" Target="../media/image19.wmf"/><Relationship Id="rId2" Type="http://schemas.openxmlformats.org/officeDocument/2006/relationships/oleObject" Target="../embeddings/oleObject3.bin"/><Relationship Id="rId11" Type="http://schemas.openxmlformats.org/officeDocument/2006/relationships/notesSlide" Target="../notesSlides/notesSlide13.xml"/><Relationship Id="rId10" Type="http://schemas.openxmlformats.org/officeDocument/2006/relationships/vmlDrawing" Target="../drawings/vmlDrawing3.vml"/><Relationship Id="rId1"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2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0.emf"/><Relationship Id="rId1" Type="http://schemas.openxmlformats.org/officeDocument/2006/relationships/image" Target="../media/image29.emf"/></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34.wmf"/><Relationship Id="rId7" Type="http://schemas.openxmlformats.org/officeDocument/2006/relationships/oleObject" Target="../embeddings/oleObject9.bin"/><Relationship Id="rId6" Type="http://schemas.openxmlformats.org/officeDocument/2006/relationships/image" Target="../media/image33.wmf"/><Relationship Id="rId5" Type="http://schemas.openxmlformats.org/officeDocument/2006/relationships/oleObject" Target="../embeddings/oleObject8.bin"/><Relationship Id="rId4" Type="http://schemas.openxmlformats.org/officeDocument/2006/relationships/image" Target="../media/image32.wmf"/><Relationship Id="rId3" Type="http://schemas.openxmlformats.org/officeDocument/2006/relationships/oleObject" Target="../embeddings/oleObject7.bin"/><Relationship Id="rId2" Type="http://schemas.openxmlformats.org/officeDocument/2006/relationships/image" Target="../media/image31.wmf"/><Relationship Id="rId15" Type="http://schemas.openxmlformats.org/officeDocument/2006/relationships/notesSlide" Target="../notesSlides/notesSlide22.xml"/><Relationship Id="rId14" Type="http://schemas.openxmlformats.org/officeDocument/2006/relationships/vmlDrawing" Target="../drawings/vmlDrawing4.vml"/><Relationship Id="rId13" Type="http://schemas.openxmlformats.org/officeDocument/2006/relationships/slideLayout" Target="../slideLayouts/slideLayout2.xml"/><Relationship Id="rId12" Type="http://schemas.openxmlformats.org/officeDocument/2006/relationships/image" Target="../media/image36.wmf"/><Relationship Id="rId11" Type="http://schemas.openxmlformats.org/officeDocument/2006/relationships/oleObject" Target="../embeddings/oleObject11.bin"/><Relationship Id="rId10" Type="http://schemas.openxmlformats.org/officeDocument/2006/relationships/image" Target="../media/image35.wmf"/><Relationship Id="rId1"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16.bin"/><Relationship Id="rId8" Type="http://schemas.openxmlformats.org/officeDocument/2006/relationships/image" Target="../media/image39.wmf"/><Relationship Id="rId7" Type="http://schemas.openxmlformats.org/officeDocument/2006/relationships/oleObject" Target="../embeddings/oleObject15.bin"/><Relationship Id="rId6" Type="http://schemas.openxmlformats.org/officeDocument/2006/relationships/image" Target="../media/image38.wmf"/><Relationship Id="rId5" Type="http://schemas.openxmlformats.org/officeDocument/2006/relationships/oleObject" Target="../embeddings/oleObject14.bin"/><Relationship Id="rId4" Type="http://schemas.openxmlformats.org/officeDocument/2006/relationships/image" Target="../media/image37.wmf"/><Relationship Id="rId3" Type="http://schemas.openxmlformats.org/officeDocument/2006/relationships/oleObject" Target="../embeddings/oleObject13.bin"/><Relationship Id="rId23" Type="http://schemas.openxmlformats.org/officeDocument/2006/relationships/notesSlide" Target="../notesSlides/notesSlide23.xml"/><Relationship Id="rId22" Type="http://schemas.openxmlformats.org/officeDocument/2006/relationships/vmlDrawing" Target="../drawings/vmlDrawing5.vml"/><Relationship Id="rId21" Type="http://schemas.openxmlformats.org/officeDocument/2006/relationships/slideLayout" Target="../slideLayouts/slideLayout2.xml"/><Relationship Id="rId20" Type="http://schemas.openxmlformats.org/officeDocument/2006/relationships/image" Target="../media/image45.wmf"/><Relationship Id="rId2" Type="http://schemas.openxmlformats.org/officeDocument/2006/relationships/image" Target="../media/image32.wmf"/><Relationship Id="rId19" Type="http://schemas.openxmlformats.org/officeDocument/2006/relationships/oleObject" Target="../embeddings/oleObject21.bin"/><Relationship Id="rId18" Type="http://schemas.openxmlformats.org/officeDocument/2006/relationships/image" Target="../media/image44.wmf"/><Relationship Id="rId17" Type="http://schemas.openxmlformats.org/officeDocument/2006/relationships/oleObject" Target="../embeddings/oleObject20.bin"/><Relationship Id="rId16" Type="http://schemas.openxmlformats.org/officeDocument/2006/relationships/image" Target="../media/image43.wmf"/><Relationship Id="rId15" Type="http://schemas.openxmlformats.org/officeDocument/2006/relationships/oleObject" Target="../embeddings/oleObject19.bin"/><Relationship Id="rId14" Type="http://schemas.openxmlformats.org/officeDocument/2006/relationships/image" Target="../media/image42.wmf"/><Relationship Id="rId13" Type="http://schemas.openxmlformats.org/officeDocument/2006/relationships/oleObject" Target="../embeddings/oleObject18.bin"/><Relationship Id="rId12" Type="http://schemas.openxmlformats.org/officeDocument/2006/relationships/image" Target="../media/image41.wmf"/><Relationship Id="rId11" Type="http://schemas.openxmlformats.org/officeDocument/2006/relationships/oleObject" Target="../embeddings/oleObject17.bin"/><Relationship Id="rId10" Type="http://schemas.openxmlformats.org/officeDocument/2006/relationships/image" Target="../media/image40.wmf"/><Relationship Id="rId1" Type="http://schemas.openxmlformats.org/officeDocument/2006/relationships/oleObject" Target="../embeddings/oleObject12.bin"/></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vmlDrawing" Target="../drawings/vmlDrawing6.v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wmf"/><Relationship Id="rId3" Type="http://schemas.openxmlformats.org/officeDocument/2006/relationships/oleObject" Target="../embeddings/oleObject23.bin"/><Relationship Id="rId2" Type="http://schemas.openxmlformats.org/officeDocument/2006/relationships/image" Target="../media/image46.wmf"/><Relationship Id="rId1" Type="http://schemas.openxmlformats.org/officeDocument/2006/relationships/oleObject" Target="../embeddings/oleObject22.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9.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52.wmf"/><Relationship Id="rId2" Type="http://schemas.openxmlformats.org/officeDocument/2006/relationships/oleObject" Target="../embeddings/oleObject24.bin"/><Relationship Id="rId1" Type="http://schemas.openxmlformats.org/officeDocument/2006/relationships/image" Target="../media/image51.emf"/></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vmlDrawing" Target="../drawings/vmlDrawing8.vml"/><Relationship Id="rId7" Type="http://schemas.openxmlformats.org/officeDocument/2006/relationships/slideLayout" Target="../slideLayouts/slideLayout2.xml"/><Relationship Id="rId6" Type="http://schemas.openxmlformats.org/officeDocument/2006/relationships/image" Target="../media/image55.wmf"/><Relationship Id="rId5" Type="http://schemas.openxmlformats.org/officeDocument/2006/relationships/oleObject" Target="../embeddings/oleObject27.bin"/><Relationship Id="rId4" Type="http://schemas.openxmlformats.org/officeDocument/2006/relationships/image" Target="../media/image54.wmf"/><Relationship Id="rId3" Type="http://schemas.openxmlformats.org/officeDocument/2006/relationships/oleObject" Target="../embeddings/oleObject26.bin"/><Relationship Id="rId2" Type="http://schemas.openxmlformats.org/officeDocument/2006/relationships/image" Target="../media/image53.wmf"/><Relationship Id="rId1" Type="http://schemas.openxmlformats.org/officeDocument/2006/relationships/oleObject" Target="../embeddings/oleObject25.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xml"/><Relationship Id="rId5" Type="http://schemas.openxmlformats.org/officeDocument/2006/relationships/image" Target="../media/image5.emf"/><Relationship Id="rId4" Type="http://schemas.openxmlformats.org/officeDocument/2006/relationships/image" Target="../media/image6.emf"/><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media/media1.mp3"/></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0.emf"/><Relationship Id="rId2" Type="http://schemas.openxmlformats.org/officeDocument/2006/relationships/image" Target="../media/image9.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image" Target="../media/image11.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656705" y="2718753"/>
            <a:ext cx="5191125" cy="1198880"/>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sz="3600" dirty="0">
                <a:solidFill>
                  <a:schemeClr val="tx2"/>
                </a:solidFill>
              </a:rPr>
              <a:t>我国中长期人口结构与经济发展的问题研究</a:t>
            </a:r>
            <a:endParaRPr lang="zh-CN" altLang="en-US" sz="3600" dirty="0">
              <a:solidFill>
                <a:schemeClr val="tx2"/>
              </a:solidFill>
            </a:endParaRPr>
          </a:p>
        </p:txBody>
      </p:sp>
      <p:sp>
        <p:nvSpPr>
          <p:cNvPr id="18" name="TextBox 17"/>
          <p:cNvSpPr txBox="1"/>
          <p:nvPr/>
        </p:nvSpPr>
        <p:spPr>
          <a:xfrm>
            <a:off x="6656542" y="1950244"/>
            <a:ext cx="5384643" cy="584775"/>
          </a:xfrm>
          <a:prstGeom prst="rect">
            <a:avLst/>
          </a:prstGeom>
          <a:noFill/>
          <a:ln>
            <a:noFill/>
          </a:ln>
          <a:effectLst/>
        </p:spPr>
        <p:txBody>
          <a:bodyPr vert="horz" wrap="square" lIns="91440" tIns="45720" rIns="91440" bIns="45720" numCol="1" anchor="ctr" anchorCtr="0" compatLnSpc="1"/>
          <a:lstStyle>
            <a:defPPr>
              <a:defRPr lang="zh-CN"/>
            </a:defPPr>
            <a:lvl1pPr indent="0" fontAlgn="base">
              <a:spcBef>
                <a:spcPct val="20000"/>
              </a:spcBef>
              <a:spcAft>
                <a:spcPct val="0"/>
              </a:spcAft>
              <a:buFontTx/>
              <a:buNone/>
              <a:defRPr sz="3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vl2pPr marL="742950" indent="-285750" eaLnBrk="0" fontAlgn="base" hangingPunct="0">
              <a:spcBef>
                <a:spcPct val="20000"/>
              </a:spcBef>
              <a:spcAft>
                <a:spcPct val="0"/>
              </a:spcAft>
              <a:buChar char="–"/>
              <a:defRPr sz="2000">
                <a:solidFill>
                  <a:schemeClr val="accent2"/>
                </a:solidFill>
                <a:ea typeface="仿宋_GB2312" pitchFamily="49" charset="-122"/>
              </a:defRPr>
            </a:lvl2pPr>
            <a:lvl3pPr marL="1143000" indent="-228600" eaLnBrk="0" fontAlgn="base" hangingPunct="0">
              <a:spcBef>
                <a:spcPct val="20000"/>
              </a:spcBef>
              <a:spcAft>
                <a:spcPct val="0"/>
              </a:spcAft>
              <a:buChar char="•"/>
              <a:defRPr sz="2400">
                <a:ea typeface="宋体" panose="02010600030101010101" pitchFamily="2" charset="-122"/>
              </a:defRPr>
            </a:lvl3pPr>
            <a:lvl4pPr marL="1600200" indent="-228600" eaLnBrk="0" fontAlgn="base" hangingPunct="0">
              <a:spcBef>
                <a:spcPct val="20000"/>
              </a:spcBef>
              <a:spcAft>
                <a:spcPct val="0"/>
              </a:spcAft>
              <a:buChar char="–"/>
              <a:defRPr sz="2000">
                <a:ea typeface="宋体" panose="02010600030101010101" pitchFamily="2" charset="-122"/>
              </a:defRPr>
            </a:lvl4pPr>
            <a:lvl5pPr marL="2057400" indent="-228600" eaLnBrk="0" fontAlgn="base" hangingPunct="0">
              <a:spcBef>
                <a:spcPct val="20000"/>
              </a:spcBef>
              <a:spcAft>
                <a:spcPct val="0"/>
              </a:spcAft>
              <a:buChar char="»"/>
              <a:defRPr sz="2000">
                <a:ea typeface="宋体" panose="02010600030101010101" pitchFamily="2" charset="-122"/>
              </a:defRPr>
            </a:lvl5pPr>
            <a:lvl6pPr marL="2514600" indent="-228600" eaLnBrk="0" fontAlgn="base" hangingPunct="0">
              <a:spcBef>
                <a:spcPct val="20000"/>
              </a:spcBef>
              <a:spcAft>
                <a:spcPct val="0"/>
              </a:spcAft>
              <a:buChar char="»"/>
              <a:defRPr sz="2000">
                <a:ea typeface="宋体" panose="02010600030101010101" pitchFamily="2" charset="-122"/>
              </a:defRPr>
            </a:lvl6pPr>
            <a:lvl7pPr marL="2971800" indent="-228600" eaLnBrk="0" fontAlgn="base" hangingPunct="0">
              <a:spcBef>
                <a:spcPct val="20000"/>
              </a:spcBef>
              <a:spcAft>
                <a:spcPct val="0"/>
              </a:spcAft>
              <a:buChar char="»"/>
              <a:defRPr sz="2000">
                <a:ea typeface="宋体" panose="02010600030101010101" pitchFamily="2" charset="-122"/>
              </a:defRPr>
            </a:lvl7pPr>
            <a:lvl8pPr marL="3429000" indent="-228600" eaLnBrk="0" fontAlgn="base" hangingPunct="0">
              <a:spcBef>
                <a:spcPct val="20000"/>
              </a:spcBef>
              <a:spcAft>
                <a:spcPct val="0"/>
              </a:spcAft>
              <a:buChar char="»"/>
              <a:defRPr sz="2000">
                <a:ea typeface="宋体" panose="02010600030101010101" pitchFamily="2" charset="-122"/>
              </a:defRPr>
            </a:lvl8pPr>
            <a:lvl9pPr marL="3886200" indent="-228600" eaLnBrk="0" fontAlgn="base" hangingPunct="0">
              <a:spcBef>
                <a:spcPct val="20000"/>
              </a:spcBef>
              <a:spcAft>
                <a:spcPct val="0"/>
              </a:spcAft>
              <a:buChar char="»"/>
              <a:defRPr sz="2000">
                <a:ea typeface="宋体" panose="02010600030101010101" pitchFamily="2" charset="-122"/>
              </a:defRPr>
            </a:lvl9pPr>
          </a:lstStyle>
          <a:p>
            <a:pPr algn="ctr"/>
            <a:r>
              <a:rPr lang="en-US" altLang="zh-CN" b="1" dirty="0" smtClean="0">
                <a:solidFill>
                  <a:srgbClr val="0070C0"/>
                </a:solidFill>
              </a:rPr>
              <a:t>2018</a:t>
            </a:r>
            <a:r>
              <a:rPr lang="zh-CN" altLang="en-US" b="1" dirty="0" smtClean="0">
                <a:solidFill>
                  <a:srgbClr val="0070C0"/>
                </a:solidFill>
              </a:rPr>
              <a:t>年第二次模拟赛答辩</a:t>
            </a:r>
            <a:endParaRPr lang="zh-CN" altLang="en-US" b="1" dirty="0">
              <a:solidFill>
                <a:srgbClr val="0070C0"/>
              </a:solidFill>
            </a:endParaRPr>
          </a:p>
        </p:txBody>
      </p:sp>
      <p:sp>
        <p:nvSpPr>
          <p:cNvPr id="2" name="矩形 1"/>
          <p:cNvSpPr/>
          <p:nvPr/>
        </p:nvSpPr>
        <p:spPr>
          <a:xfrm>
            <a:off x="7478106" y="4747198"/>
            <a:ext cx="3220720" cy="1383665"/>
          </a:xfrm>
          <a:prstGeom prst="rect">
            <a:avLst/>
          </a:prstGeom>
        </p:spPr>
        <p:txBody>
          <a:bodyPr wrap="none">
            <a:spAutoFit/>
          </a:bodyPr>
          <a:lstStyle/>
          <a:p>
            <a:r>
              <a:rPr lang="zh-CN" altLang="en-US" sz="2800" b="1" dirty="0" smtClean="0">
                <a:latin typeface="Times New Roman" panose="02020603050405020304" pitchFamily="18" charset="0"/>
                <a:cs typeface="Times New Roman" panose="02020603050405020304" pitchFamily="18" charset="0"/>
              </a:rPr>
              <a:t>队伍号：</a:t>
            </a:r>
            <a:r>
              <a:rPr lang="en-US" altLang="zh-CN" sz="2800" b="1" dirty="0" smtClean="0">
                <a:latin typeface="Times New Roman" panose="02020603050405020304" pitchFamily="18" charset="0"/>
                <a:cs typeface="Times New Roman" panose="02020603050405020304" pitchFamily="18" charset="0"/>
              </a:rPr>
              <a:t>379</a:t>
            </a:r>
            <a:endParaRPr lang="en-US" altLang="zh-CN" sz="2800" b="1" dirty="0" smtClean="0">
              <a:latin typeface="Times New Roman" panose="02020603050405020304" pitchFamily="18" charset="0"/>
              <a:cs typeface="Times New Roman" panose="02020603050405020304" pitchFamily="18" charset="0"/>
            </a:endParaRPr>
          </a:p>
          <a:p>
            <a:r>
              <a:rPr lang="zh-CN" altLang="en-US" sz="2800" b="1" dirty="0" smtClean="0">
                <a:latin typeface="Times New Roman" panose="02020603050405020304" pitchFamily="18" charset="0"/>
                <a:cs typeface="Times New Roman" panose="02020603050405020304" pitchFamily="18" charset="0"/>
              </a:rPr>
              <a:t>队长： 孟祥琛</a:t>
            </a:r>
            <a:endParaRPr lang="en-US" altLang="zh-CN" sz="2800" b="1" dirty="0" smtClean="0">
              <a:latin typeface="Times New Roman" panose="02020603050405020304" pitchFamily="18" charset="0"/>
              <a:cs typeface="Times New Roman" panose="02020603050405020304" pitchFamily="18" charset="0"/>
            </a:endParaRPr>
          </a:p>
          <a:p>
            <a:r>
              <a:rPr lang="zh-CN" altLang="en-US" sz="2800" b="1" dirty="0" smtClean="0">
                <a:latin typeface="Times New Roman" panose="02020603050405020304" pitchFamily="18" charset="0"/>
                <a:cs typeface="Times New Roman" panose="02020603050405020304" pitchFamily="18" charset="0"/>
              </a:rPr>
              <a:t>队员： 刘锴 姚亦桐</a:t>
            </a:r>
            <a:endParaRPr lang="zh-CN" altLang="en-US" sz="2800" b="1" dirty="0" smtClean="0">
              <a:latin typeface="Times New Roman" panose="02020603050405020304" pitchFamily="18" charset="0"/>
              <a:cs typeface="Times New Roman" panose="02020603050405020304" pitchFamily="18" charset="0"/>
            </a:endParaRPr>
          </a:p>
        </p:txBody>
      </p:sp>
      <p:pic>
        <p:nvPicPr>
          <p:cNvPr id="16" name="bg.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969690" y="-6004048"/>
            <a:ext cx="487363" cy="487363"/>
          </a:xfrm>
          <a:prstGeom prst="rect">
            <a:avLst/>
          </a:prstGeom>
        </p:spPr>
      </p:pic>
      <p:sp>
        <p:nvSpPr>
          <p:cNvPr id="19" name="Freeform 7"/>
          <p:cNvSpPr/>
          <p:nvPr/>
        </p:nvSpPr>
        <p:spPr bwMode="auto">
          <a:xfrm>
            <a:off x="4211638" y="1128712"/>
            <a:ext cx="938213" cy="2454275"/>
          </a:xfrm>
          <a:custGeom>
            <a:avLst/>
            <a:gdLst>
              <a:gd name="T0" fmla="*/ 362 w 365"/>
              <a:gd name="T1" fmla="*/ 955 h 955"/>
              <a:gd name="T2" fmla="*/ 235 w 365"/>
              <a:gd name="T3" fmla="*/ 417 h 955"/>
              <a:gd name="T4" fmla="*/ 0 w 365"/>
              <a:gd name="T5" fmla="*/ 0 h 955"/>
              <a:gd name="T6" fmla="*/ 1 w 365"/>
              <a:gd name="T7" fmla="*/ 0 h 955"/>
              <a:gd name="T8" fmla="*/ 236 w 365"/>
              <a:gd name="T9" fmla="*/ 416 h 955"/>
              <a:gd name="T10" fmla="*/ 328 w 365"/>
              <a:gd name="T11" fmla="*/ 671 h 955"/>
              <a:gd name="T12" fmla="*/ 363 w 365"/>
              <a:gd name="T13" fmla="*/ 955 h 955"/>
              <a:gd name="T14" fmla="*/ 362 w 365"/>
              <a:gd name="T15" fmla="*/ 955 h 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955">
                <a:moveTo>
                  <a:pt x="362" y="955"/>
                </a:moveTo>
                <a:cubicBezTo>
                  <a:pt x="365" y="787"/>
                  <a:pt x="325" y="616"/>
                  <a:pt x="235" y="417"/>
                </a:cubicBezTo>
                <a:cubicBezTo>
                  <a:pt x="176" y="286"/>
                  <a:pt x="104" y="158"/>
                  <a:pt x="0" y="0"/>
                </a:cubicBezTo>
                <a:cubicBezTo>
                  <a:pt x="1" y="0"/>
                  <a:pt x="1" y="0"/>
                  <a:pt x="1" y="0"/>
                </a:cubicBezTo>
                <a:cubicBezTo>
                  <a:pt x="105" y="157"/>
                  <a:pt x="177" y="286"/>
                  <a:pt x="236" y="416"/>
                </a:cubicBezTo>
                <a:cubicBezTo>
                  <a:pt x="277" y="507"/>
                  <a:pt x="307" y="591"/>
                  <a:pt x="328" y="671"/>
                </a:cubicBezTo>
                <a:cubicBezTo>
                  <a:pt x="353" y="770"/>
                  <a:pt x="364" y="863"/>
                  <a:pt x="363" y="955"/>
                </a:cubicBezTo>
                <a:lnTo>
                  <a:pt x="362" y="955"/>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0" name="Freeform 8"/>
          <p:cNvSpPr/>
          <p:nvPr/>
        </p:nvSpPr>
        <p:spPr bwMode="auto">
          <a:xfrm>
            <a:off x="4540250" y="1273175"/>
            <a:ext cx="604838" cy="2309813"/>
          </a:xfrm>
          <a:custGeom>
            <a:avLst/>
            <a:gdLst>
              <a:gd name="T0" fmla="*/ 234 w 235"/>
              <a:gd name="T1" fmla="*/ 899 h 899"/>
              <a:gd name="T2" fmla="*/ 54 w 235"/>
              <a:gd name="T3" fmla="*/ 544 h 899"/>
              <a:gd name="T4" fmla="*/ 18 w 235"/>
              <a:gd name="T5" fmla="*/ 0 h 899"/>
              <a:gd name="T6" fmla="*/ 19 w 235"/>
              <a:gd name="T7" fmla="*/ 0 h 899"/>
              <a:gd name="T8" fmla="*/ 55 w 235"/>
              <a:gd name="T9" fmla="*/ 544 h 899"/>
              <a:gd name="T10" fmla="*/ 235 w 235"/>
              <a:gd name="T11" fmla="*/ 899 h 899"/>
              <a:gd name="T12" fmla="*/ 234 w 235"/>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235" h="899">
                <a:moveTo>
                  <a:pt x="234" y="899"/>
                </a:moveTo>
                <a:cubicBezTo>
                  <a:pt x="153" y="802"/>
                  <a:pt x="91" y="679"/>
                  <a:pt x="54" y="544"/>
                </a:cubicBezTo>
                <a:cubicBezTo>
                  <a:pt x="13" y="389"/>
                  <a:pt x="0" y="206"/>
                  <a:pt x="18" y="0"/>
                </a:cubicBezTo>
                <a:cubicBezTo>
                  <a:pt x="19" y="0"/>
                  <a:pt x="19" y="0"/>
                  <a:pt x="19" y="0"/>
                </a:cubicBezTo>
                <a:cubicBezTo>
                  <a:pt x="1" y="206"/>
                  <a:pt x="14" y="389"/>
                  <a:pt x="55" y="544"/>
                </a:cubicBezTo>
                <a:cubicBezTo>
                  <a:pt x="92" y="679"/>
                  <a:pt x="154" y="801"/>
                  <a:pt x="235" y="899"/>
                </a:cubicBezTo>
                <a:lnTo>
                  <a:pt x="234" y="899"/>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5116513" y="265112"/>
            <a:ext cx="514350" cy="3317875"/>
          </a:xfrm>
          <a:custGeom>
            <a:avLst/>
            <a:gdLst>
              <a:gd name="T0" fmla="*/ 11 w 200"/>
              <a:gd name="T1" fmla="*/ 1291 h 1291"/>
              <a:gd name="T2" fmla="*/ 10 w 200"/>
              <a:gd name="T3" fmla="*/ 1291 h 1291"/>
              <a:gd name="T4" fmla="*/ 189 w 200"/>
              <a:gd name="T5" fmla="*/ 603 h 1291"/>
              <a:gd name="T6" fmla="*/ 0 w 200"/>
              <a:gd name="T7" fmla="*/ 0 h 1291"/>
              <a:gd name="T8" fmla="*/ 1 w 200"/>
              <a:gd name="T9" fmla="*/ 0 h 1291"/>
              <a:gd name="T10" fmla="*/ 132 w 200"/>
              <a:gd name="T11" fmla="*/ 280 h 1291"/>
              <a:gd name="T12" fmla="*/ 189 w 200"/>
              <a:gd name="T13" fmla="*/ 603 h 1291"/>
              <a:gd name="T14" fmla="*/ 11 w 200"/>
              <a:gd name="T15" fmla="*/ 1291 h 1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291">
                <a:moveTo>
                  <a:pt x="11" y="1291"/>
                </a:moveTo>
                <a:cubicBezTo>
                  <a:pt x="10" y="1291"/>
                  <a:pt x="10" y="1291"/>
                  <a:pt x="10" y="1291"/>
                </a:cubicBezTo>
                <a:cubicBezTo>
                  <a:pt x="136" y="1091"/>
                  <a:pt x="199" y="846"/>
                  <a:pt x="189" y="603"/>
                </a:cubicBezTo>
                <a:cubicBezTo>
                  <a:pt x="179" y="388"/>
                  <a:pt x="114" y="179"/>
                  <a:pt x="0" y="0"/>
                </a:cubicBezTo>
                <a:cubicBezTo>
                  <a:pt x="1" y="0"/>
                  <a:pt x="1" y="0"/>
                  <a:pt x="1" y="0"/>
                </a:cubicBezTo>
                <a:cubicBezTo>
                  <a:pt x="56" y="86"/>
                  <a:pt x="100" y="180"/>
                  <a:pt x="132" y="280"/>
                </a:cubicBezTo>
                <a:cubicBezTo>
                  <a:pt x="165" y="385"/>
                  <a:pt x="185" y="493"/>
                  <a:pt x="189" y="603"/>
                </a:cubicBezTo>
                <a:cubicBezTo>
                  <a:pt x="200" y="846"/>
                  <a:pt x="137" y="1091"/>
                  <a:pt x="11" y="129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4" name="Freeform 11"/>
          <p:cNvSpPr/>
          <p:nvPr/>
        </p:nvSpPr>
        <p:spPr bwMode="auto">
          <a:xfrm>
            <a:off x="4510088" y="3582988"/>
            <a:ext cx="631825" cy="1398588"/>
          </a:xfrm>
          <a:custGeom>
            <a:avLst/>
            <a:gdLst>
              <a:gd name="T0" fmla="*/ 0 w 246"/>
              <a:gd name="T1" fmla="*/ 544 h 544"/>
              <a:gd name="T2" fmla="*/ 0 w 246"/>
              <a:gd name="T3" fmla="*/ 544 h 544"/>
              <a:gd name="T4" fmla="*/ 180 w 246"/>
              <a:gd name="T5" fmla="*/ 267 h 544"/>
              <a:gd name="T6" fmla="*/ 246 w 246"/>
              <a:gd name="T7" fmla="*/ 0 h 544"/>
              <a:gd name="T8" fmla="*/ 246 w 246"/>
              <a:gd name="T9" fmla="*/ 0 h 544"/>
              <a:gd name="T10" fmla="*/ 181 w 246"/>
              <a:gd name="T11" fmla="*/ 267 h 544"/>
              <a:gd name="T12" fmla="*/ 106 w 246"/>
              <a:gd name="T13" fmla="*/ 409 h 544"/>
              <a:gd name="T14" fmla="*/ 0 w 246"/>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44">
                <a:moveTo>
                  <a:pt x="0" y="544"/>
                </a:moveTo>
                <a:cubicBezTo>
                  <a:pt x="0" y="544"/>
                  <a:pt x="0" y="544"/>
                  <a:pt x="0" y="544"/>
                </a:cubicBezTo>
                <a:cubicBezTo>
                  <a:pt x="78" y="460"/>
                  <a:pt x="138" y="366"/>
                  <a:pt x="180" y="267"/>
                </a:cubicBezTo>
                <a:cubicBezTo>
                  <a:pt x="216" y="182"/>
                  <a:pt x="238" y="92"/>
                  <a:pt x="246" y="0"/>
                </a:cubicBezTo>
                <a:cubicBezTo>
                  <a:pt x="246" y="0"/>
                  <a:pt x="246" y="0"/>
                  <a:pt x="246" y="0"/>
                </a:cubicBezTo>
                <a:cubicBezTo>
                  <a:pt x="239" y="92"/>
                  <a:pt x="216" y="182"/>
                  <a:pt x="181" y="267"/>
                </a:cubicBezTo>
                <a:cubicBezTo>
                  <a:pt x="160" y="315"/>
                  <a:pt x="135" y="363"/>
                  <a:pt x="106" y="409"/>
                </a:cubicBezTo>
                <a:cubicBezTo>
                  <a:pt x="75" y="456"/>
                  <a:pt x="39" y="502"/>
                  <a:pt x="0" y="54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6" name="Freeform 12"/>
          <p:cNvSpPr/>
          <p:nvPr/>
        </p:nvSpPr>
        <p:spPr bwMode="auto">
          <a:xfrm>
            <a:off x="4510088" y="3914775"/>
            <a:ext cx="896938" cy="1066800"/>
          </a:xfrm>
          <a:custGeom>
            <a:avLst/>
            <a:gdLst>
              <a:gd name="T0" fmla="*/ 0 w 349"/>
              <a:gd name="T1" fmla="*/ 415 h 415"/>
              <a:gd name="T2" fmla="*/ 0 w 349"/>
              <a:gd name="T3" fmla="*/ 415 h 415"/>
              <a:gd name="T4" fmla="*/ 349 w 349"/>
              <a:gd name="T5" fmla="*/ 0 h 415"/>
              <a:gd name="T6" fmla="*/ 349 w 349"/>
              <a:gd name="T7" fmla="*/ 0 h 415"/>
              <a:gd name="T8" fmla="*/ 197 w 349"/>
              <a:gd name="T9" fmla="*/ 219 h 415"/>
              <a:gd name="T10" fmla="*/ 0 w 349"/>
              <a:gd name="T11" fmla="*/ 415 h 415"/>
            </a:gdLst>
            <a:ahLst/>
            <a:cxnLst>
              <a:cxn ang="0">
                <a:pos x="T0" y="T1"/>
              </a:cxn>
              <a:cxn ang="0">
                <a:pos x="T2" y="T3"/>
              </a:cxn>
              <a:cxn ang="0">
                <a:pos x="T4" y="T5"/>
              </a:cxn>
              <a:cxn ang="0">
                <a:pos x="T6" y="T7"/>
              </a:cxn>
              <a:cxn ang="0">
                <a:pos x="T8" y="T9"/>
              </a:cxn>
              <a:cxn ang="0">
                <a:pos x="T10" y="T11"/>
              </a:cxn>
            </a:cxnLst>
            <a:rect l="0" t="0" r="r" b="b"/>
            <a:pathLst>
              <a:path w="349" h="415">
                <a:moveTo>
                  <a:pt x="0" y="415"/>
                </a:moveTo>
                <a:cubicBezTo>
                  <a:pt x="0" y="415"/>
                  <a:pt x="0" y="415"/>
                  <a:pt x="0" y="415"/>
                </a:cubicBezTo>
                <a:cubicBezTo>
                  <a:pt x="142" y="297"/>
                  <a:pt x="263" y="153"/>
                  <a:pt x="349" y="0"/>
                </a:cubicBezTo>
                <a:cubicBezTo>
                  <a:pt x="349" y="0"/>
                  <a:pt x="349" y="0"/>
                  <a:pt x="349" y="0"/>
                </a:cubicBezTo>
                <a:cubicBezTo>
                  <a:pt x="306" y="76"/>
                  <a:pt x="256" y="150"/>
                  <a:pt x="197" y="219"/>
                </a:cubicBezTo>
                <a:cubicBezTo>
                  <a:pt x="138" y="290"/>
                  <a:pt x="72" y="355"/>
                  <a:pt x="0" y="415"/>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7" name="Freeform 16"/>
          <p:cNvSpPr/>
          <p:nvPr/>
        </p:nvSpPr>
        <p:spPr bwMode="auto">
          <a:xfrm>
            <a:off x="2498725" y="2563812"/>
            <a:ext cx="581025" cy="3446463"/>
          </a:xfrm>
          <a:custGeom>
            <a:avLst/>
            <a:gdLst>
              <a:gd name="T0" fmla="*/ 0 w 226"/>
              <a:gd name="T1" fmla="*/ 1341 h 1341"/>
              <a:gd name="T2" fmla="*/ 0 w 226"/>
              <a:gd name="T3" fmla="*/ 1341 h 1341"/>
              <a:gd name="T4" fmla="*/ 76 w 226"/>
              <a:gd name="T5" fmla="*/ 1177 h 1341"/>
              <a:gd name="T6" fmla="*/ 144 w 226"/>
              <a:gd name="T7" fmla="*/ 754 h 1341"/>
              <a:gd name="T8" fmla="*/ 182 w 226"/>
              <a:gd name="T9" fmla="*/ 361 h 1341"/>
              <a:gd name="T10" fmla="*/ 192 w 226"/>
              <a:gd name="T11" fmla="*/ 251 h 1341"/>
              <a:gd name="T12" fmla="*/ 209 w 226"/>
              <a:gd name="T13" fmla="*/ 84 h 1341"/>
              <a:gd name="T14" fmla="*/ 226 w 226"/>
              <a:gd name="T15" fmla="*/ 0 h 1341"/>
              <a:gd name="T16" fmla="*/ 226 w 226"/>
              <a:gd name="T17" fmla="*/ 0 h 1341"/>
              <a:gd name="T18" fmla="*/ 210 w 226"/>
              <a:gd name="T19" fmla="*/ 84 h 1341"/>
              <a:gd name="T20" fmla="*/ 193 w 226"/>
              <a:gd name="T21" fmla="*/ 251 h 1341"/>
              <a:gd name="T22" fmla="*/ 183 w 226"/>
              <a:gd name="T23" fmla="*/ 361 h 1341"/>
              <a:gd name="T24" fmla="*/ 145 w 226"/>
              <a:gd name="T25" fmla="*/ 754 h 1341"/>
              <a:gd name="T26" fmla="*/ 77 w 226"/>
              <a:gd name="T27" fmla="*/ 1178 h 1341"/>
              <a:gd name="T28" fmla="*/ 0 w 226"/>
              <a:gd name="T29" fmla="*/ 1341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 h="1341">
                <a:moveTo>
                  <a:pt x="0" y="1341"/>
                </a:moveTo>
                <a:cubicBezTo>
                  <a:pt x="0" y="1341"/>
                  <a:pt x="0" y="1341"/>
                  <a:pt x="0" y="1341"/>
                </a:cubicBezTo>
                <a:cubicBezTo>
                  <a:pt x="28" y="1322"/>
                  <a:pt x="52" y="1272"/>
                  <a:pt x="76" y="1177"/>
                </a:cubicBezTo>
                <a:cubicBezTo>
                  <a:pt x="101" y="1077"/>
                  <a:pt x="122" y="947"/>
                  <a:pt x="144" y="754"/>
                </a:cubicBezTo>
                <a:cubicBezTo>
                  <a:pt x="160" y="618"/>
                  <a:pt x="171" y="487"/>
                  <a:pt x="182" y="361"/>
                </a:cubicBezTo>
                <a:cubicBezTo>
                  <a:pt x="186" y="323"/>
                  <a:pt x="189" y="287"/>
                  <a:pt x="192" y="251"/>
                </a:cubicBezTo>
                <a:cubicBezTo>
                  <a:pt x="198" y="189"/>
                  <a:pt x="203" y="131"/>
                  <a:pt x="209" y="84"/>
                </a:cubicBezTo>
                <a:cubicBezTo>
                  <a:pt x="214" y="45"/>
                  <a:pt x="219" y="18"/>
                  <a:pt x="226" y="0"/>
                </a:cubicBezTo>
                <a:cubicBezTo>
                  <a:pt x="226" y="0"/>
                  <a:pt x="226" y="0"/>
                  <a:pt x="226" y="0"/>
                </a:cubicBezTo>
                <a:cubicBezTo>
                  <a:pt x="219" y="18"/>
                  <a:pt x="215" y="46"/>
                  <a:pt x="210" y="84"/>
                </a:cubicBezTo>
                <a:cubicBezTo>
                  <a:pt x="204" y="131"/>
                  <a:pt x="198" y="189"/>
                  <a:pt x="193" y="251"/>
                </a:cubicBezTo>
                <a:cubicBezTo>
                  <a:pt x="190" y="287"/>
                  <a:pt x="186" y="323"/>
                  <a:pt x="183" y="361"/>
                </a:cubicBezTo>
                <a:cubicBezTo>
                  <a:pt x="172" y="487"/>
                  <a:pt x="161" y="618"/>
                  <a:pt x="145" y="754"/>
                </a:cubicBezTo>
                <a:cubicBezTo>
                  <a:pt x="123" y="947"/>
                  <a:pt x="102" y="1077"/>
                  <a:pt x="77" y="1178"/>
                </a:cubicBezTo>
                <a:cubicBezTo>
                  <a:pt x="53" y="1273"/>
                  <a:pt x="29" y="1323"/>
                  <a:pt x="0" y="134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8" name="Freeform 21"/>
          <p:cNvSpPr/>
          <p:nvPr/>
        </p:nvSpPr>
        <p:spPr bwMode="auto">
          <a:xfrm>
            <a:off x="708025" y="2563812"/>
            <a:ext cx="2371725" cy="3471863"/>
          </a:xfrm>
          <a:custGeom>
            <a:avLst/>
            <a:gdLst>
              <a:gd name="T0" fmla="*/ 0 w 923"/>
              <a:gd name="T1" fmla="*/ 1351 h 1351"/>
              <a:gd name="T2" fmla="*/ 0 w 923"/>
              <a:gd name="T3" fmla="*/ 1350 h 1351"/>
              <a:gd name="T4" fmla="*/ 51 w 923"/>
              <a:gd name="T5" fmla="*/ 1299 h 1351"/>
              <a:gd name="T6" fmla="*/ 128 w 923"/>
              <a:gd name="T7" fmla="*/ 1187 h 1351"/>
              <a:gd name="T8" fmla="*/ 235 w 923"/>
              <a:gd name="T9" fmla="*/ 1009 h 1351"/>
              <a:gd name="T10" fmla="*/ 303 w 923"/>
              <a:gd name="T11" fmla="*/ 892 h 1351"/>
              <a:gd name="T12" fmla="*/ 370 w 923"/>
              <a:gd name="T13" fmla="*/ 778 h 1351"/>
              <a:gd name="T14" fmla="*/ 674 w 923"/>
              <a:gd name="T15" fmla="*/ 291 h 1351"/>
              <a:gd name="T16" fmla="*/ 810 w 923"/>
              <a:gd name="T17" fmla="*/ 112 h 1351"/>
              <a:gd name="T18" fmla="*/ 923 w 923"/>
              <a:gd name="T19" fmla="*/ 0 h 1351"/>
              <a:gd name="T20" fmla="*/ 923 w 923"/>
              <a:gd name="T21" fmla="*/ 1 h 1351"/>
              <a:gd name="T22" fmla="*/ 811 w 923"/>
              <a:gd name="T23" fmla="*/ 113 h 1351"/>
              <a:gd name="T24" fmla="*/ 675 w 923"/>
              <a:gd name="T25" fmla="*/ 292 h 1351"/>
              <a:gd name="T26" fmla="*/ 370 w 923"/>
              <a:gd name="T27" fmla="*/ 778 h 1351"/>
              <a:gd name="T28" fmla="*/ 304 w 923"/>
              <a:gd name="T29" fmla="*/ 893 h 1351"/>
              <a:gd name="T30" fmla="*/ 235 w 923"/>
              <a:gd name="T31" fmla="*/ 1010 h 1351"/>
              <a:gd name="T32" fmla="*/ 129 w 923"/>
              <a:gd name="T33" fmla="*/ 1188 h 1351"/>
              <a:gd name="T34" fmla="*/ 52 w 923"/>
              <a:gd name="T35" fmla="*/ 1300 h 1351"/>
              <a:gd name="T36" fmla="*/ 0 w 923"/>
              <a:gd name="T37" fmla="*/ 135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3" h="1351">
                <a:moveTo>
                  <a:pt x="0" y="1351"/>
                </a:moveTo>
                <a:cubicBezTo>
                  <a:pt x="0" y="1350"/>
                  <a:pt x="0" y="1350"/>
                  <a:pt x="0" y="1350"/>
                </a:cubicBezTo>
                <a:cubicBezTo>
                  <a:pt x="14" y="1341"/>
                  <a:pt x="31" y="1325"/>
                  <a:pt x="51" y="1299"/>
                </a:cubicBezTo>
                <a:cubicBezTo>
                  <a:pt x="73" y="1272"/>
                  <a:pt x="97" y="1236"/>
                  <a:pt x="128" y="1187"/>
                </a:cubicBezTo>
                <a:cubicBezTo>
                  <a:pt x="157" y="1141"/>
                  <a:pt x="191" y="1084"/>
                  <a:pt x="235" y="1009"/>
                </a:cubicBezTo>
                <a:cubicBezTo>
                  <a:pt x="257" y="972"/>
                  <a:pt x="279" y="933"/>
                  <a:pt x="303" y="892"/>
                </a:cubicBezTo>
                <a:cubicBezTo>
                  <a:pt x="324" y="855"/>
                  <a:pt x="347" y="817"/>
                  <a:pt x="370" y="778"/>
                </a:cubicBezTo>
                <a:cubicBezTo>
                  <a:pt x="465" y="615"/>
                  <a:pt x="568" y="444"/>
                  <a:pt x="674" y="291"/>
                </a:cubicBezTo>
                <a:cubicBezTo>
                  <a:pt x="724" y="219"/>
                  <a:pt x="769" y="160"/>
                  <a:pt x="810" y="112"/>
                </a:cubicBezTo>
                <a:cubicBezTo>
                  <a:pt x="851" y="64"/>
                  <a:pt x="888" y="27"/>
                  <a:pt x="923" y="0"/>
                </a:cubicBezTo>
                <a:cubicBezTo>
                  <a:pt x="923" y="1"/>
                  <a:pt x="923" y="1"/>
                  <a:pt x="923" y="1"/>
                </a:cubicBezTo>
                <a:cubicBezTo>
                  <a:pt x="889" y="28"/>
                  <a:pt x="852" y="65"/>
                  <a:pt x="811" y="113"/>
                </a:cubicBezTo>
                <a:cubicBezTo>
                  <a:pt x="770" y="161"/>
                  <a:pt x="725" y="219"/>
                  <a:pt x="675" y="292"/>
                </a:cubicBezTo>
                <a:cubicBezTo>
                  <a:pt x="569" y="444"/>
                  <a:pt x="466" y="616"/>
                  <a:pt x="370" y="778"/>
                </a:cubicBezTo>
                <a:cubicBezTo>
                  <a:pt x="348" y="817"/>
                  <a:pt x="325" y="856"/>
                  <a:pt x="304" y="893"/>
                </a:cubicBezTo>
                <a:cubicBezTo>
                  <a:pt x="280" y="934"/>
                  <a:pt x="258" y="972"/>
                  <a:pt x="235" y="1010"/>
                </a:cubicBezTo>
                <a:cubicBezTo>
                  <a:pt x="192" y="1085"/>
                  <a:pt x="158" y="1141"/>
                  <a:pt x="129" y="1188"/>
                </a:cubicBezTo>
                <a:cubicBezTo>
                  <a:pt x="98" y="1237"/>
                  <a:pt x="73" y="1272"/>
                  <a:pt x="52" y="1300"/>
                </a:cubicBezTo>
                <a:cubicBezTo>
                  <a:pt x="31" y="1326"/>
                  <a:pt x="15" y="1342"/>
                  <a:pt x="0" y="135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9" name="Freeform 22"/>
          <p:cNvSpPr/>
          <p:nvPr/>
        </p:nvSpPr>
        <p:spPr bwMode="auto">
          <a:xfrm>
            <a:off x="708025" y="1749425"/>
            <a:ext cx="3670300" cy="4286251"/>
          </a:xfrm>
          <a:custGeom>
            <a:avLst/>
            <a:gdLst>
              <a:gd name="T0" fmla="*/ 0 w 1428"/>
              <a:gd name="T1" fmla="*/ 1668 h 1668"/>
              <a:gd name="T2" fmla="*/ 0 w 1428"/>
              <a:gd name="T3" fmla="*/ 1667 h 1668"/>
              <a:gd name="T4" fmla="*/ 138 w 1428"/>
              <a:gd name="T5" fmla="*/ 1610 h 1668"/>
              <a:gd name="T6" fmla="*/ 328 w 1428"/>
              <a:gd name="T7" fmla="*/ 1463 h 1668"/>
              <a:gd name="T8" fmla="*/ 563 w 1428"/>
              <a:gd name="T9" fmla="*/ 1219 h 1668"/>
              <a:gd name="T10" fmla="*/ 818 w 1428"/>
              <a:gd name="T11" fmla="*/ 903 h 1668"/>
              <a:gd name="T12" fmla="*/ 1055 w 1428"/>
              <a:gd name="T13" fmla="*/ 573 h 1668"/>
              <a:gd name="T14" fmla="*/ 1239 w 1428"/>
              <a:gd name="T15" fmla="*/ 295 h 1668"/>
              <a:gd name="T16" fmla="*/ 1338 w 1428"/>
              <a:gd name="T17" fmla="*/ 139 h 1668"/>
              <a:gd name="T18" fmla="*/ 1360 w 1428"/>
              <a:gd name="T19" fmla="*/ 104 h 1668"/>
              <a:gd name="T20" fmla="*/ 1427 w 1428"/>
              <a:gd name="T21" fmla="*/ 0 h 1668"/>
              <a:gd name="T22" fmla="*/ 1428 w 1428"/>
              <a:gd name="T23" fmla="*/ 1 h 1668"/>
              <a:gd name="T24" fmla="*/ 1361 w 1428"/>
              <a:gd name="T25" fmla="*/ 104 h 1668"/>
              <a:gd name="T26" fmla="*/ 1339 w 1428"/>
              <a:gd name="T27" fmla="*/ 140 h 1668"/>
              <a:gd name="T28" fmla="*/ 1240 w 1428"/>
              <a:gd name="T29" fmla="*/ 296 h 1668"/>
              <a:gd name="T30" fmla="*/ 1056 w 1428"/>
              <a:gd name="T31" fmla="*/ 574 h 1668"/>
              <a:gd name="T32" fmla="*/ 819 w 1428"/>
              <a:gd name="T33" fmla="*/ 903 h 1668"/>
              <a:gd name="T34" fmla="*/ 564 w 1428"/>
              <a:gd name="T35" fmla="*/ 1220 h 1668"/>
              <a:gd name="T36" fmla="*/ 328 w 1428"/>
              <a:gd name="T37" fmla="*/ 1464 h 1668"/>
              <a:gd name="T38" fmla="*/ 139 w 1428"/>
              <a:gd name="T39" fmla="*/ 1611 h 1668"/>
              <a:gd name="T40" fmla="*/ 0 w 1428"/>
              <a:gd name="T41"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8" h="1668">
                <a:moveTo>
                  <a:pt x="0" y="1668"/>
                </a:moveTo>
                <a:cubicBezTo>
                  <a:pt x="0" y="1667"/>
                  <a:pt x="0" y="1667"/>
                  <a:pt x="0" y="1667"/>
                </a:cubicBezTo>
                <a:cubicBezTo>
                  <a:pt x="40" y="1661"/>
                  <a:pt x="86" y="1642"/>
                  <a:pt x="138" y="1610"/>
                </a:cubicBezTo>
                <a:cubicBezTo>
                  <a:pt x="196" y="1576"/>
                  <a:pt x="259" y="1526"/>
                  <a:pt x="328" y="1463"/>
                </a:cubicBezTo>
                <a:cubicBezTo>
                  <a:pt x="398" y="1399"/>
                  <a:pt x="475" y="1319"/>
                  <a:pt x="563" y="1219"/>
                </a:cubicBezTo>
                <a:cubicBezTo>
                  <a:pt x="645" y="1124"/>
                  <a:pt x="731" y="1018"/>
                  <a:pt x="818" y="903"/>
                </a:cubicBezTo>
                <a:cubicBezTo>
                  <a:pt x="899" y="796"/>
                  <a:pt x="978" y="685"/>
                  <a:pt x="1055" y="573"/>
                </a:cubicBezTo>
                <a:cubicBezTo>
                  <a:pt x="1122" y="475"/>
                  <a:pt x="1184" y="382"/>
                  <a:pt x="1239" y="295"/>
                </a:cubicBezTo>
                <a:cubicBezTo>
                  <a:pt x="1277" y="237"/>
                  <a:pt x="1309" y="185"/>
                  <a:pt x="1338" y="139"/>
                </a:cubicBezTo>
                <a:cubicBezTo>
                  <a:pt x="1346" y="127"/>
                  <a:pt x="1353" y="115"/>
                  <a:pt x="1360" y="104"/>
                </a:cubicBezTo>
                <a:cubicBezTo>
                  <a:pt x="1389" y="57"/>
                  <a:pt x="1410" y="25"/>
                  <a:pt x="1427" y="0"/>
                </a:cubicBezTo>
                <a:cubicBezTo>
                  <a:pt x="1428" y="1"/>
                  <a:pt x="1428" y="1"/>
                  <a:pt x="1428" y="1"/>
                </a:cubicBezTo>
                <a:cubicBezTo>
                  <a:pt x="1411" y="26"/>
                  <a:pt x="1390" y="58"/>
                  <a:pt x="1361" y="104"/>
                </a:cubicBezTo>
                <a:cubicBezTo>
                  <a:pt x="1354" y="116"/>
                  <a:pt x="1346" y="127"/>
                  <a:pt x="1339" y="140"/>
                </a:cubicBezTo>
                <a:cubicBezTo>
                  <a:pt x="1310" y="185"/>
                  <a:pt x="1277" y="237"/>
                  <a:pt x="1240" y="296"/>
                </a:cubicBezTo>
                <a:cubicBezTo>
                  <a:pt x="1185" y="382"/>
                  <a:pt x="1123" y="476"/>
                  <a:pt x="1056" y="574"/>
                </a:cubicBezTo>
                <a:cubicBezTo>
                  <a:pt x="979" y="686"/>
                  <a:pt x="900" y="797"/>
                  <a:pt x="819" y="903"/>
                </a:cubicBezTo>
                <a:cubicBezTo>
                  <a:pt x="732" y="1019"/>
                  <a:pt x="646" y="1125"/>
                  <a:pt x="564" y="1220"/>
                </a:cubicBezTo>
                <a:cubicBezTo>
                  <a:pt x="476" y="1320"/>
                  <a:pt x="399" y="1400"/>
                  <a:pt x="328" y="1464"/>
                </a:cubicBezTo>
                <a:cubicBezTo>
                  <a:pt x="260" y="1527"/>
                  <a:pt x="196" y="1576"/>
                  <a:pt x="139" y="1611"/>
                </a:cubicBezTo>
                <a:cubicBezTo>
                  <a:pt x="87" y="1643"/>
                  <a:pt x="40" y="1662"/>
                  <a:pt x="0" y="1668"/>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0" name="Freeform 25"/>
          <p:cNvSpPr/>
          <p:nvPr/>
        </p:nvSpPr>
        <p:spPr bwMode="auto">
          <a:xfrm>
            <a:off x="-1141412" y="4981575"/>
            <a:ext cx="5651500" cy="1219200"/>
          </a:xfrm>
          <a:custGeom>
            <a:avLst/>
            <a:gdLst>
              <a:gd name="T0" fmla="*/ 517 w 2198"/>
              <a:gd name="T1" fmla="*/ 376 h 474"/>
              <a:gd name="T2" fmla="*/ 0 w 2198"/>
              <a:gd name="T3" fmla="*/ 170 h 474"/>
              <a:gd name="T4" fmla="*/ 1 w 2198"/>
              <a:gd name="T5" fmla="*/ 169 h 474"/>
              <a:gd name="T6" fmla="*/ 1259 w 2198"/>
              <a:gd name="T7" fmla="*/ 426 h 474"/>
              <a:gd name="T8" fmla="*/ 1819 w 2198"/>
              <a:gd name="T9" fmla="*/ 271 h 474"/>
              <a:gd name="T10" fmla="*/ 2197 w 2198"/>
              <a:gd name="T11" fmla="*/ 0 h 474"/>
              <a:gd name="T12" fmla="*/ 2198 w 2198"/>
              <a:gd name="T13" fmla="*/ 0 h 474"/>
              <a:gd name="T14" fmla="*/ 2029 w 2198"/>
              <a:gd name="T15" fmla="*/ 147 h 474"/>
              <a:gd name="T16" fmla="*/ 1819 w 2198"/>
              <a:gd name="T17" fmla="*/ 271 h 474"/>
              <a:gd name="T18" fmla="*/ 1554 w 2198"/>
              <a:gd name="T19" fmla="*/ 370 h 474"/>
              <a:gd name="T20" fmla="*/ 1259 w 2198"/>
              <a:gd name="T21" fmla="*/ 427 h 474"/>
              <a:gd name="T22" fmla="*/ 517 w 2198"/>
              <a:gd name="T23" fmla="*/ 37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8" h="474">
                <a:moveTo>
                  <a:pt x="517" y="376"/>
                </a:moveTo>
                <a:cubicBezTo>
                  <a:pt x="334" y="330"/>
                  <a:pt x="159" y="261"/>
                  <a:pt x="0" y="170"/>
                </a:cubicBezTo>
                <a:cubicBezTo>
                  <a:pt x="1" y="169"/>
                  <a:pt x="1" y="169"/>
                  <a:pt x="1" y="169"/>
                </a:cubicBezTo>
                <a:cubicBezTo>
                  <a:pt x="368" y="381"/>
                  <a:pt x="826" y="474"/>
                  <a:pt x="1259" y="426"/>
                </a:cubicBezTo>
                <a:cubicBezTo>
                  <a:pt x="1460" y="404"/>
                  <a:pt x="1653" y="350"/>
                  <a:pt x="1819" y="271"/>
                </a:cubicBezTo>
                <a:cubicBezTo>
                  <a:pt x="1966" y="200"/>
                  <a:pt x="2097" y="107"/>
                  <a:pt x="2197" y="0"/>
                </a:cubicBezTo>
                <a:cubicBezTo>
                  <a:pt x="2198" y="0"/>
                  <a:pt x="2198" y="0"/>
                  <a:pt x="2198" y="0"/>
                </a:cubicBezTo>
                <a:cubicBezTo>
                  <a:pt x="2148" y="53"/>
                  <a:pt x="2091" y="102"/>
                  <a:pt x="2029" y="147"/>
                </a:cubicBezTo>
                <a:cubicBezTo>
                  <a:pt x="1965" y="194"/>
                  <a:pt x="1894" y="236"/>
                  <a:pt x="1819" y="271"/>
                </a:cubicBezTo>
                <a:cubicBezTo>
                  <a:pt x="1737" y="311"/>
                  <a:pt x="1648" y="344"/>
                  <a:pt x="1554" y="370"/>
                </a:cubicBezTo>
                <a:cubicBezTo>
                  <a:pt x="1460" y="397"/>
                  <a:pt x="1360" y="416"/>
                  <a:pt x="1259" y="427"/>
                </a:cubicBezTo>
                <a:cubicBezTo>
                  <a:pt x="1013" y="455"/>
                  <a:pt x="758" y="436"/>
                  <a:pt x="517" y="37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1" name="Freeform 26"/>
          <p:cNvSpPr/>
          <p:nvPr/>
        </p:nvSpPr>
        <p:spPr bwMode="auto">
          <a:xfrm>
            <a:off x="-1141412" y="3914775"/>
            <a:ext cx="6548438" cy="2216150"/>
          </a:xfrm>
          <a:custGeom>
            <a:avLst/>
            <a:gdLst>
              <a:gd name="T0" fmla="*/ 490 w 2547"/>
              <a:gd name="T1" fmla="*/ 780 h 862"/>
              <a:gd name="T2" fmla="*/ 0 w 2547"/>
              <a:gd name="T3" fmla="*/ 585 h 862"/>
              <a:gd name="T4" fmla="*/ 1 w 2547"/>
              <a:gd name="T5" fmla="*/ 584 h 862"/>
              <a:gd name="T6" fmla="*/ 766 w 2547"/>
              <a:gd name="T7" fmla="*/ 829 h 862"/>
              <a:gd name="T8" fmla="*/ 1615 w 2547"/>
              <a:gd name="T9" fmla="*/ 758 h 862"/>
              <a:gd name="T10" fmla="*/ 1971 w 2547"/>
              <a:gd name="T11" fmla="*/ 613 h 862"/>
              <a:gd name="T12" fmla="*/ 2246 w 2547"/>
              <a:gd name="T13" fmla="*/ 423 h 862"/>
              <a:gd name="T14" fmla="*/ 2546 w 2547"/>
              <a:gd name="T15" fmla="*/ 0 h 862"/>
              <a:gd name="T16" fmla="*/ 2547 w 2547"/>
              <a:gd name="T17" fmla="*/ 0 h 862"/>
              <a:gd name="T18" fmla="*/ 2247 w 2547"/>
              <a:gd name="T19" fmla="*/ 424 h 862"/>
              <a:gd name="T20" fmla="*/ 1972 w 2547"/>
              <a:gd name="T21" fmla="*/ 614 h 862"/>
              <a:gd name="T22" fmla="*/ 1616 w 2547"/>
              <a:gd name="T23" fmla="*/ 759 h 862"/>
              <a:gd name="T24" fmla="*/ 766 w 2547"/>
              <a:gd name="T25" fmla="*/ 830 h 862"/>
              <a:gd name="T26" fmla="*/ 490 w 2547"/>
              <a:gd name="T27" fmla="*/ 7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7" h="862">
                <a:moveTo>
                  <a:pt x="490" y="780"/>
                </a:moveTo>
                <a:cubicBezTo>
                  <a:pt x="314" y="736"/>
                  <a:pt x="147" y="670"/>
                  <a:pt x="0" y="585"/>
                </a:cubicBezTo>
                <a:cubicBezTo>
                  <a:pt x="1" y="584"/>
                  <a:pt x="1" y="584"/>
                  <a:pt x="1" y="584"/>
                </a:cubicBezTo>
                <a:cubicBezTo>
                  <a:pt x="222" y="713"/>
                  <a:pt x="487" y="797"/>
                  <a:pt x="766" y="829"/>
                </a:cubicBezTo>
                <a:cubicBezTo>
                  <a:pt x="1052" y="861"/>
                  <a:pt x="1346" y="837"/>
                  <a:pt x="1615" y="758"/>
                </a:cubicBezTo>
                <a:cubicBezTo>
                  <a:pt x="1743" y="721"/>
                  <a:pt x="1863" y="672"/>
                  <a:pt x="1971" y="613"/>
                </a:cubicBezTo>
                <a:cubicBezTo>
                  <a:pt x="2074" y="558"/>
                  <a:pt x="2166" y="494"/>
                  <a:pt x="2246" y="423"/>
                </a:cubicBezTo>
                <a:cubicBezTo>
                  <a:pt x="2385" y="300"/>
                  <a:pt x="2489" y="154"/>
                  <a:pt x="2546" y="0"/>
                </a:cubicBezTo>
                <a:cubicBezTo>
                  <a:pt x="2547" y="0"/>
                  <a:pt x="2547" y="0"/>
                  <a:pt x="2547" y="0"/>
                </a:cubicBezTo>
                <a:cubicBezTo>
                  <a:pt x="2490" y="154"/>
                  <a:pt x="2386" y="301"/>
                  <a:pt x="2247" y="424"/>
                </a:cubicBezTo>
                <a:cubicBezTo>
                  <a:pt x="2167" y="494"/>
                  <a:pt x="2074" y="558"/>
                  <a:pt x="1972" y="614"/>
                </a:cubicBezTo>
                <a:cubicBezTo>
                  <a:pt x="1863" y="673"/>
                  <a:pt x="1744" y="722"/>
                  <a:pt x="1616" y="759"/>
                </a:cubicBezTo>
                <a:cubicBezTo>
                  <a:pt x="1346" y="838"/>
                  <a:pt x="1052" y="862"/>
                  <a:pt x="766" y="830"/>
                </a:cubicBezTo>
                <a:cubicBezTo>
                  <a:pt x="672" y="819"/>
                  <a:pt x="580" y="803"/>
                  <a:pt x="490" y="78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2" name="Freeform 27"/>
          <p:cNvSpPr/>
          <p:nvPr/>
        </p:nvSpPr>
        <p:spPr bwMode="auto">
          <a:xfrm>
            <a:off x="-1141412" y="2563812"/>
            <a:ext cx="4221163" cy="2873375"/>
          </a:xfrm>
          <a:custGeom>
            <a:avLst/>
            <a:gdLst>
              <a:gd name="T0" fmla="*/ 11 w 1642"/>
              <a:gd name="T1" fmla="*/ 1116 h 1118"/>
              <a:gd name="T2" fmla="*/ 0 w 1642"/>
              <a:gd name="T3" fmla="*/ 1111 h 1118"/>
              <a:gd name="T4" fmla="*/ 1 w 1642"/>
              <a:gd name="T5" fmla="*/ 1110 h 1118"/>
              <a:gd name="T6" fmla="*/ 50 w 1642"/>
              <a:gd name="T7" fmla="*/ 1112 h 1118"/>
              <a:gd name="T8" fmla="*/ 154 w 1642"/>
              <a:gd name="T9" fmla="*/ 1062 h 1118"/>
              <a:gd name="T10" fmla="*/ 326 w 1642"/>
              <a:gd name="T11" fmla="*/ 949 h 1118"/>
              <a:gd name="T12" fmla="*/ 565 w 1642"/>
              <a:gd name="T13" fmla="*/ 776 h 1118"/>
              <a:gd name="T14" fmla="*/ 790 w 1642"/>
              <a:gd name="T15" fmla="*/ 607 h 1118"/>
              <a:gd name="T16" fmla="*/ 1148 w 1642"/>
              <a:gd name="T17" fmla="*/ 341 h 1118"/>
              <a:gd name="T18" fmla="*/ 1419 w 1642"/>
              <a:gd name="T19" fmla="*/ 147 h 1118"/>
              <a:gd name="T20" fmla="*/ 1642 w 1642"/>
              <a:gd name="T21" fmla="*/ 0 h 1118"/>
              <a:gd name="T22" fmla="*/ 1642 w 1642"/>
              <a:gd name="T23" fmla="*/ 1 h 1118"/>
              <a:gd name="T24" fmla="*/ 1419 w 1642"/>
              <a:gd name="T25" fmla="*/ 147 h 1118"/>
              <a:gd name="T26" fmla="*/ 1148 w 1642"/>
              <a:gd name="T27" fmla="*/ 341 h 1118"/>
              <a:gd name="T28" fmla="*/ 791 w 1642"/>
              <a:gd name="T29" fmla="*/ 608 h 1118"/>
              <a:gd name="T30" fmla="*/ 565 w 1642"/>
              <a:gd name="T31" fmla="*/ 776 h 1118"/>
              <a:gd name="T32" fmla="*/ 326 w 1642"/>
              <a:gd name="T33" fmla="*/ 950 h 1118"/>
              <a:gd name="T34" fmla="*/ 154 w 1642"/>
              <a:gd name="T35" fmla="*/ 1062 h 1118"/>
              <a:gd name="T36" fmla="*/ 50 w 1642"/>
              <a:gd name="T37" fmla="*/ 1113 h 1118"/>
              <a:gd name="T38" fmla="*/ 11 w 1642"/>
              <a:gd name="T39" fmla="*/ 111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1118">
                <a:moveTo>
                  <a:pt x="11" y="1116"/>
                </a:moveTo>
                <a:cubicBezTo>
                  <a:pt x="6" y="1115"/>
                  <a:pt x="3" y="1113"/>
                  <a:pt x="0" y="1111"/>
                </a:cubicBezTo>
                <a:cubicBezTo>
                  <a:pt x="1" y="1110"/>
                  <a:pt x="1" y="1110"/>
                  <a:pt x="1" y="1110"/>
                </a:cubicBezTo>
                <a:cubicBezTo>
                  <a:pt x="10" y="1118"/>
                  <a:pt x="27" y="1118"/>
                  <a:pt x="50" y="1112"/>
                </a:cubicBezTo>
                <a:cubicBezTo>
                  <a:pt x="75" y="1104"/>
                  <a:pt x="108" y="1088"/>
                  <a:pt x="154" y="1062"/>
                </a:cubicBezTo>
                <a:cubicBezTo>
                  <a:pt x="200" y="1034"/>
                  <a:pt x="257" y="997"/>
                  <a:pt x="326" y="949"/>
                </a:cubicBezTo>
                <a:cubicBezTo>
                  <a:pt x="395" y="901"/>
                  <a:pt x="469" y="847"/>
                  <a:pt x="565" y="776"/>
                </a:cubicBezTo>
                <a:cubicBezTo>
                  <a:pt x="638" y="721"/>
                  <a:pt x="712" y="666"/>
                  <a:pt x="790" y="607"/>
                </a:cubicBezTo>
                <a:cubicBezTo>
                  <a:pt x="907" y="519"/>
                  <a:pt x="1027" y="429"/>
                  <a:pt x="1148" y="341"/>
                </a:cubicBezTo>
                <a:cubicBezTo>
                  <a:pt x="1248" y="267"/>
                  <a:pt x="1337" y="204"/>
                  <a:pt x="1419" y="147"/>
                </a:cubicBezTo>
                <a:cubicBezTo>
                  <a:pt x="1502" y="89"/>
                  <a:pt x="1575" y="41"/>
                  <a:pt x="1642" y="0"/>
                </a:cubicBezTo>
                <a:cubicBezTo>
                  <a:pt x="1642" y="1"/>
                  <a:pt x="1642" y="1"/>
                  <a:pt x="1642" y="1"/>
                </a:cubicBezTo>
                <a:cubicBezTo>
                  <a:pt x="1576" y="42"/>
                  <a:pt x="1503" y="90"/>
                  <a:pt x="1419" y="147"/>
                </a:cubicBezTo>
                <a:cubicBezTo>
                  <a:pt x="1337" y="204"/>
                  <a:pt x="1249" y="268"/>
                  <a:pt x="1148" y="341"/>
                </a:cubicBezTo>
                <a:cubicBezTo>
                  <a:pt x="1028" y="429"/>
                  <a:pt x="907" y="520"/>
                  <a:pt x="791" y="608"/>
                </a:cubicBezTo>
                <a:cubicBezTo>
                  <a:pt x="713" y="666"/>
                  <a:pt x="639" y="722"/>
                  <a:pt x="565" y="776"/>
                </a:cubicBezTo>
                <a:cubicBezTo>
                  <a:pt x="469" y="848"/>
                  <a:pt x="396" y="901"/>
                  <a:pt x="326" y="950"/>
                </a:cubicBezTo>
                <a:cubicBezTo>
                  <a:pt x="257" y="998"/>
                  <a:pt x="201" y="1035"/>
                  <a:pt x="154" y="1062"/>
                </a:cubicBezTo>
                <a:cubicBezTo>
                  <a:pt x="108" y="1089"/>
                  <a:pt x="76" y="1105"/>
                  <a:pt x="50" y="1113"/>
                </a:cubicBezTo>
                <a:cubicBezTo>
                  <a:pt x="34" y="1117"/>
                  <a:pt x="20" y="1118"/>
                  <a:pt x="11" y="11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3" name="Freeform 31"/>
          <p:cNvSpPr/>
          <p:nvPr/>
        </p:nvSpPr>
        <p:spPr bwMode="auto">
          <a:xfrm>
            <a:off x="5021263" y="-88900"/>
            <a:ext cx="793750" cy="344488"/>
          </a:xfrm>
          <a:custGeom>
            <a:avLst/>
            <a:gdLst>
              <a:gd name="T0" fmla="*/ 1 w 309"/>
              <a:gd name="T1" fmla="*/ 134 h 134"/>
              <a:gd name="T2" fmla="*/ 0 w 309"/>
              <a:gd name="T3" fmla="*/ 134 h 134"/>
              <a:gd name="T4" fmla="*/ 145 w 309"/>
              <a:gd name="T5" fmla="*/ 43 h 134"/>
              <a:gd name="T6" fmla="*/ 309 w 309"/>
              <a:gd name="T7" fmla="*/ 22 h 134"/>
              <a:gd name="T8" fmla="*/ 309 w 309"/>
              <a:gd name="T9" fmla="*/ 23 h 134"/>
              <a:gd name="T10" fmla="*/ 1 w 309"/>
              <a:gd name="T11" fmla="*/ 134 h 134"/>
            </a:gdLst>
            <a:ahLst/>
            <a:cxnLst>
              <a:cxn ang="0">
                <a:pos x="T0" y="T1"/>
              </a:cxn>
              <a:cxn ang="0">
                <a:pos x="T2" y="T3"/>
              </a:cxn>
              <a:cxn ang="0">
                <a:pos x="T4" y="T5"/>
              </a:cxn>
              <a:cxn ang="0">
                <a:pos x="T6" y="T7"/>
              </a:cxn>
              <a:cxn ang="0">
                <a:pos x="T8" y="T9"/>
              </a:cxn>
              <a:cxn ang="0">
                <a:pos x="T10" y="T11"/>
              </a:cxn>
            </a:cxnLst>
            <a:rect l="0" t="0" r="r" b="b"/>
            <a:pathLst>
              <a:path w="309" h="134">
                <a:moveTo>
                  <a:pt x="1" y="134"/>
                </a:moveTo>
                <a:cubicBezTo>
                  <a:pt x="0" y="134"/>
                  <a:pt x="0" y="134"/>
                  <a:pt x="0" y="134"/>
                </a:cubicBezTo>
                <a:cubicBezTo>
                  <a:pt x="46" y="94"/>
                  <a:pt x="96" y="63"/>
                  <a:pt x="145" y="43"/>
                </a:cubicBezTo>
                <a:cubicBezTo>
                  <a:pt x="202" y="20"/>
                  <a:pt x="257" y="13"/>
                  <a:pt x="309" y="22"/>
                </a:cubicBezTo>
                <a:cubicBezTo>
                  <a:pt x="309" y="23"/>
                  <a:pt x="309" y="23"/>
                  <a:pt x="309" y="23"/>
                </a:cubicBezTo>
                <a:cubicBezTo>
                  <a:pt x="179" y="0"/>
                  <a:pt x="60" y="83"/>
                  <a:pt x="1" y="13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4" name="Freeform 32"/>
          <p:cNvSpPr/>
          <p:nvPr/>
        </p:nvSpPr>
        <p:spPr bwMode="auto">
          <a:xfrm>
            <a:off x="4846638" y="-117475"/>
            <a:ext cx="968375" cy="509588"/>
          </a:xfrm>
          <a:custGeom>
            <a:avLst/>
            <a:gdLst>
              <a:gd name="T0" fmla="*/ 1 w 377"/>
              <a:gd name="T1" fmla="*/ 198 h 198"/>
              <a:gd name="T2" fmla="*/ 0 w 377"/>
              <a:gd name="T3" fmla="*/ 198 h 198"/>
              <a:gd name="T4" fmla="*/ 171 w 377"/>
              <a:gd name="T5" fmla="*/ 67 h 198"/>
              <a:gd name="T6" fmla="*/ 377 w 377"/>
              <a:gd name="T7" fmla="*/ 33 h 198"/>
              <a:gd name="T8" fmla="*/ 377 w 377"/>
              <a:gd name="T9" fmla="*/ 34 h 198"/>
              <a:gd name="T10" fmla="*/ 1 w 377"/>
              <a:gd name="T11" fmla="*/ 198 h 198"/>
            </a:gdLst>
            <a:ahLst/>
            <a:cxnLst>
              <a:cxn ang="0">
                <a:pos x="T0" y="T1"/>
              </a:cxn>
              <a:cxn ang="0">
                <a:pos x="T2" y="T3"/>
              </a:cxn>
              <a:cxn ang="0">
                <a:pos x="T4" y="T5"/>
              </a:cxn>
              <a:cxn ang="0">
                <a:pos x="T6" y="T7"/>
              </a:cxn>
              <a:cxn ang="0">
                <a:pos x="T8" y="T9"/>
              </a:cxn>
              <a:cxn ang="0">
                <a:pos x="T10" y="T11"/>
              </a:cxn>
            </a:cxnLst>
            <a:rect l="0" t="0" r="r" b="b"/>
            <a:pathLst>
              <a:path w="377" h="198">
                <a:moveTo>
                  <a:pt x="1" y="198"/>
                </a:moveTo>
                <a:cubicBezTo>
                  <a:pt x="0" y="198"/>
                  <a:pt x="0" y="198"/>
                  <a:pt x="0" y="198"/>
                </a:cubicBezTo>
                <a:cubicBezTo>
                  <a:pt x="38" y="159"/>
                  <a:pt x="98" y="104"/>
                  <a:pt x="171" y="67"/>
                </a:cubicBezTo>
                <a:cubicBezTo>
                  <a:pt x="243" y="31"/>
                  <a:pt x="312" y="20"/>
                  <a:pt x="377" y="33"/>
                </a:cubicBezTo>
                <a:cubicBezTo>
                  <a:pt x="377" y="34"/>
                  <a:pt x="377" y="34"/>
                  <a:pt x="377" y="34"/>
                </a:cubicBezTo>
                <a:cubicBezTo>
                  <a:pt x="211" y="0"/>
                  <a:pt x="59" y="138"/>
                  <a:pt x="1" y="198"/>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5" name="Freeform 35"/>
          <p:cNvSpPr/>
          <p:nvPr/>
        </p:nvSpPr>
        <p:spPr bwMode="auto">
          <a:xfrm>
            <a:off x="4495800" y="-73025"/>
            <a:ext cx="1319213" cy="1046163"/>
          </a:xfrm>
          <a:custGeom>
            <a:avLst/>
            <a:gdLst>
              <a:gd name="T0" fmla="*/ 1 w 513"/>
              <a:gd name="T1" fmla="*/ 407 h 407"/>
              <a:gd name="T2" fmla="*/ 0 w 513"/>
              <a:gd name="T3" fmla="*/ 406 h 407"/>
              <a:gd name="T4" fmla="*/ 177 w 513"/>
              <a:gd name="T5" fmla="*/ 157 h 407"/>
              <a:gd name="T6" fmla="*/ 332 w 513"/>
              <a:gd name="T7" fmla="*/ 46 h 407"/>
              <a:gd name="T8" fmla="*/ 513 w 513"/>
              <a:gd name="T9" fmla="*/ 16 h 407"/>
              <a:gd name="T10" fmla="*/ 513 w 513"/>
              <a:gd name="T11" fmla="*/ 17 h 407"/>
              <a:gd name="T12" fmla="*/ 178 w 513"/>
              <a:gd name="T13" fmla="*/ 157 h 407"/>
              <a:gd name="T14" fmla="*/ 1 w 513"/>
              <a:gd name="T15" fmla="*/ 407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1" y="407"/>
                </a:moveTo>
                <a:cubicBezTo>
                  <a:pt x="0" y="406"/>
                  <a:pt x="0" y="406"/>
                  <a:pt x="0" y="406"/>
                </a:cubicBezTo>
                <a:cubicBezTo>
                  <a:pt x="49" y="307"/>
                  <a:pt x="107" y="225"/>
                  <a:pt x="177" y="157"/>
                </a:cubicBezTo>
                <a:cubicBezTo>
                  <a:pt x="226" y="109"/>
                  <a:pt x="279" y="71"/>
                  <a:pt x="332" y="46"/>
                </a:cubicBezTo>
                <a:cubicBezTo>
                  <a:pt x="395" y="17"/>
                  <a:pt x="455" y="7"/>
                  <a:pt x="513" y="16"/>
                </a:cubicBezTo>
                <a:cubicBezTo>
                  <a:pt x="513" y="17"/>
                  <a:pt x="513" y="17"/>
                  <a:pt x="513" y="17"/>
                </a:cubicBezTo>
                <a:cubicBezTo>
                  <a:pt x="408" y="0"/>
                  <a:pt x="286" y="51"/>
                  <a:pt x="178" y="157"/>
                </a:cubicBezTo>
                <a:cubicBezTo>
                  <a:pt x="108" y="226"/>
                  <a:pt x="50" y="307"/>
                  <a:pt x="1" y="40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6" name="Freeform 37"/>
          <p:cNvSpPr/>
          <p:nvPr/>
        </p:nvSpPr>
        <p:spPr bwMode="auto">
          <a:xfrm>
            <a:off x="3079750" y="-31750"/>
            <a:ext cx="2735263" cy="2595563"/>
          </a:xfrm>
          <a:custGeom>
            <a:avLst/>
            <a:gdLst>
              <a:gd name="T0" fmla="*/ 0 w 1064"/>
              <a:gd name="T1" fmla="*/ 1010 h 1010"/>
              <a:gd name="T2" fmla="*/ 0 w 1064"/>
              <a:gd name="T3" fmla="*/ 1010 h 1010"/>
              <a:gd name="T4" fmla="*/ 479 w 1064"/>
              <a:gd name="T5" fmla="*/ 742 h 1010"/>
              <a:gd name="T6" fmla="*/ 821 w 1064"/>
              <a:gd name="T7" fmla="*/ 460 h 1010"/>
              <a:gd name="T8" fmla="*/ 1009 w 1064"/>
              <a:gd name="T9" fmla="*/ 205 h 1010"/>
              <a:gd name="T10" fmla="*/ 1063 w 1064"/>
              <a:gd name="T11" fmla="*/ 0 h 1010"/>
              <a:gd name="T12" fmla="*/ 1064 w 1064"/>
              <a:gd name="T13" fmla="*/ 0 h 1010"/>
              <a:gd name="T14" fmla="*/ 1009 w 1064"/>
              <a:gd name="T15" fmla="*/ 206 h 1010"/>
              <a:gd name="T16" fmla="*/ 822 w 1064"/>
              <a:gd name="T17" fmla="*/ 460 h 1010"/>
              <a:gd name="T18" fmla="*/ 479 w 1064"/>
              <a:gd name="T19" fmla="*/ 743 h 1010"/>
              <a:gd name="T20" fmla="*/ 0 w 1064"/>
              <a:gd name="T21" fmla="*/ 10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4" h="1010">
                <a:moveTo>
                  <a:pt x="0" y="1010"/>
                </a:moveTo>
                <a:cubicBezTo>
                  <a:pt x="0" y="1010"/>
                  <a:pt x="0" y="1010"/>
                  <a:pt x="0" y="1010"/>
                </a:cubicBezTo>
                <a:cubicBezTo>
                  <a:pt x="175" y="929"/>
                  <a:pt x="336" y="839"/>
                  <a:pt x="479" y="742"/>
                </a:cubicBezTo>
                <a:cubicBezTo>
                  <a:pt x="613" y="651"/>
                  <a:pt x="728" y="556"/>
                  <a:pt x="821" y="460"/>
                </a:cubicBezTo>
                <a:cubicBezTo>
                  <a:pt x="905" y="373"/>
                  <a:pt x="968" y="287"/>
                  <a:pt x="1009" y="205"/>
                </a:cubicBezTo>
                <a:cubicBezTo>
                  <a:pt x="1044" y="133"/>
                  <a:pt x="1063" y="63"/>
                  <a:pt x="1063" y="0"/>
                </a:cubicBezTo>
                <a:cubicBezTo>
                  <a:pt x="1064" y="0"/>
                  <a:pt x="1064" y="0"/>
                  <a:pt x="1064" y="0"/>
                </a:cubicBezTo>
                <a:cubicBezTo>
                  <a:pt x="1064" y="63"/>
                  <a:pt x="1045" y="134"/>
                  <a:pt x="1009" y="206"/>
                </a:cubicBezTo>
                <a:cubicBezTo>
                  <a:pt x="969" y="288"/>
                  <a:pt x="905" y="373"/>
                  <a:pt x="822" y="460"/>
                </a:cubicBezTo>
                <a:cubicBezTo>
                  <a:pt x="728" y="557"/>
                  <a:pt x="613" y="652"/>
                  <a:pt x="479" y="743"/>
                </a:cubicBezTo>
                <a:cubicBezTo>
                  <a:pt x="336" y="840"/>
                  <a:pt x="175" y="930"/>
                  <a:pt x="0" y="101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7" name="Freeform 38"/>
          <p:cNvSpPr/>
          <p:nvPr/>
        </p:nvSpPr>
        <p:spPr bwMode="auto">
          <a:xfrm>
            <a:off x="4378325" y="-31750"/>
            <a:ext cx="1436688" cy="1782763"/>
          </a:xfrm>
          <a:custGeom>
            <a:avLst/>
            <a:gdLst>
              <a:gd name="T0" fmla="*/ 0 w 559"/>
              <a:gd name="T1" fmla="*/ 694 h 694"/>
              <a:gd name="T2" fmla="*/ 0 w 559"/>
              <a:gd name="T3" fmla="*/ 693 h 694"/>
              <a:gd name="T4" fmla="*/ 234 w 559"/>
              <a:gd name="T5" fmla="*/ 497 h 694"/>
              <a:gd name="T6" fmla="*/ 405 w 559"/>
              <a:gd name="T7" fmla="*/ 310 h 694"/>
              <a:gd name="T8" fmla="*/ 558 w 559"/>
              <a:gd name="T9" fmla="*/ 0 h 694"/>
              <a:gd name="T10" fmla="*/ 559 w 559"/>
              <a:gd name="T11" fmla="*/ 0 h 694"/>
              <a:gd name="T12" fmla="*/ 508 w 559"/>
              <a:gd name="T13" fmla="*/ 150 h 694"/>
              <a:gd name="T14" fmla="*/ 406 w 559"/>
              <a:gd name="T15" fmla="*/ 310 h 694"/>
              <a:gd name="T16" fmla="*/ 234 w 559"/>
              <a:gd name="T17" fmla="*/ 498 h 694"/>
              <a:gd name="T18" fmla="*/ 0 w 559"/>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9" h="694">
                <a:moveTo>
                  <a:pt x="0" y="694"/>
                </a:moveTo>
                <a:cubicBezTo>
                  <a:pt x="0" y="693"/>
                  <a:pt x="0" y="693"/>
                  <a:pt x="0" y="693"/>
                </a:cubicBezTo>
                <a:cubicBezTo>
                  <a:pt x="87" y="629"/>
                  <a:pt x="165" y="563"/>
                  <a:pt x="234" y="497"/>
                </a:cubicBezTo>
                <a:cubicBezTo>
                  <a:pt x="301" y="434"/>
                  <a:pt x="358" y="371"/>
                  <a:pt x="405" y="310"/>
                </a:cubicBezTo>
                <a:cubicBezTo>
                  <a:pt x="491" y="200"/>
                  <a:pt x="544" y="93"/>
                  <a:pt x="558" y="0"/>
                </a:cubicBezTo>
                <a:cubicBezTo>
                  <a:pt x="559" y="0"/>
                  <a:pt x="559" y="0"/>
                  <a:pt x="559" y="0"/>
                </a:cubicBezTo>
                <a:cubicBezTo>
                  <a:pt x="552" y="47"/>
                  <a:pt x="535" y="97"/>
                  <a:pt x="508" y="150"/>
                </a:cubicBezTo>
                <a:cubicBezTo>
                  <a:pt x="483" y="202"/>
                  <a:pt x="448" y="256"/>
                  <a:pt x="406" y="310"/>
                </a:cubicBezTo>
                <a:cubicBezTo>
                  <a:pt x="359" y="371"/>
                  <a:pt x="301" y="434"/>
                  <a:pt x="234" y="498"/>
                </a:cubicBezTo>
                <a:cubicBezTo>
                  <a:pt x="166" y="563"/>
                  <a:pt x="87" y="629"/>
                  <a:pt x="0" y="69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8" name="Freeform 39"/>
          <p:cNvSpPr/>
          <p:nvPr/>
        </p:nvSpPr>
        <p:spPr bwMode="auto">
          <a:xfrm>
            <a:off x="5233988" y="-31750"/>
            <a:ext cx="581025" cy="549275"/>
          </a:xfrm>
          <a:custGeom>
            <a:avLst/>
            <a:gdLst>
              <a:gd name="T0" fmla="*/ 0 w 226"/>
              <a:gd name="T1" fmla="*/ 214 h 214"/>
              <a:gd name="T2" fmla="*/ 0 w 226"/>
              <a:gd name="T3" fmla="*/ 214 h 214"/>
              <a:gd name="T4" fmla="*/ 226 w 226"/>
              <a:gd name="T5" fmla="*/ 0 h 214"/>
              <a:gd name="T6" fmla="*/ 226 w 226"/>
              <a:gd name="T7" fmla="*/ 1 h 214"/>
              <a:gd name="T8" fmla="*/ 0 w 226"/>
              <a:gd name="T9" fmla="*/ 214 h 214"/>
            </a:gdLst>
            <a:ahLst/>
            <a:cxnLst>
              <a:cxn ang="0">
                <a:pos x="T0" y="T1"/>
              </a:cxn>
              <a:cxn ang="0">
                <a:pos x="T2" y="T3"/>
              </a:cxn>
              <a:cxn ang="0">
                <a:pos x="T4" y="T5"/>
              </a:cxn>
              <a:cxn ang="0">
                <a:pos x="T6" y="T7"/>
              </a:cxn>
              <a:cxn ang="0">
                <a:pos x="T8" y="T9"/>
              </a:cxn>
            </a:cxnLst>
            <a:rect l="0" t="0" r="r" b="b"/>
            <a:pathLst>
              <a:path w="226" h="214">
                <a:moveTo>
                  <a:pt x="0" y="214"/>
                </a:moveTo>
                <a:cubicBezTo>
                  <a:pt x="0" y="214"/>
                  <a:pt x="0" y="214"/>
                  <a:pt x="0" y="214"/>
                </a:cubicBezTo>
                <a:cubicBezTo>
                  <a:pt x="76" y="117"/>
                  <a:pt x="153" y="45"/>
                  <a:pt x="226" y="0"/>
                </a:cubicBezTo>
                <a:cubicBezTo>
                  <a:pt x="226" y="1"/>
                  <a:pt x="226" y="1"/>
                  <a:pt x="226" y="1"/>
                </a:cubicBezTo>
                <a:cubicBezTo>
                  <a:pt x="153" y="45"/>
                  <a:pt x="77" y="117"/>
                  <a:pt x="0" y="21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9" name="Freeform 44"/>
          <p:cNvSpPr/>
          <p:nvPr/>
        </p:nvSpPr>
        <p:spPr bwMode="auto">
          <a:xfrm>
            <a:off x="5815013" y="-31750"/>
            <a:ext cx="571500" cy="346075"/>
          </a:xfrm>
          <a:custGeom>
            <a:avLst/>
            <a:gdLst>
              <a:gd name="T0" fmla="*/ 222 w 222"/>
              <a:gd name="T1" fmla="*/ 135 h 135"/>
              <a:gd name="T2" fmla="*/ 0 w 222"/>
              <a:gd name="T3" fmla="*/ 1 h 135"/>
              <a:gd name="T4" fmla="*/ 0 w 222"/>
              <a:gd name="T5" fmla="*/ 0 h 135"/>
              <a:gd name="T6" fmla="*/ 122 w 222"/>
              <a:gd name="T7" fmla="*/ 35 h 135"/>
              <a:gd name="T8" fmla="*/ 222 w 222"/>
              <a:gd name="T9" fmla="*/ 135 h 135"/>
            </a:gdLst>
            <a:ahLst/>
            <a:cxnLst>
              <a:cxn ang="0">
                <a:pos x="T0" y="T1"/>
              </a:cxn>
              <a:cxn ang="0">
                <a:pos x="T2" y="T3"/>
              </a:cxn>
              <a:cxn ang="0">
                <a:pos x="T4" y="T5"/>
              </a:cxn>
              <a:cxn ang="0">
                <a:pos x="T6" y="T7"/>
              </a:cxn>
              <a:cxn ang="0">
                <a:pos x="T8" y="T9"/>
              </a:cxn>
            </a:cxnLst>
            <a:rect l="0" t="0" r="r" b="b"/>
            <a:pathLst>
              <a:path w="222" h="135">
                <a:moveTo>
                  <a:pt x="222" y="135"/>
                </a:moveTo>
                <a:cubicBezTo>
                  <a:pt x="170" y="51"/>
                  <a:pt x="85" y="0"/>
                  <a:pt x="0" y="1"/>
                </a:cubicBezTo>
                <a:cubicBezTo>
                  <a:pt x="0" y="0"/>
                  <a:pt x="0" y="0"/>
                  <a:pt x="0" y="0"/>
                </a:cubicBezTo>
                <a:cubicBezTo>
                  <a:pt x="41" y="0"/>
                  <a:pt x="83" y="12"/>
                  <a:pt x="122" y="35"/>
                </a:cubicBezTo>
                <a:cubicBezTo>
                  <a:pt x="162" y="59"/>
                  <a:pt x="196" y="93"/>
                  <a:pt x="222" y="135"/>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0" name="Freeform 45"/>
          <p:cNvSpPr/>
          <p:nvPr/>
        </p:nvSpPr>
        <p:spPr bwMode="auto">
          <a:xfrm>
            <a:off x="5021263" y="-122238"/>
            <a:ext cx="1365250" cy="436563"/>
          </a:xfrm>
          <a:custGeom>
            <a:avLst/>
            <a:gdLst>
              <a:gd name="T0" fmla="*/ 1 w 531"/>
              <a:gd name="T1" fmla="*/ 147 h 170"/>
              <a:gd name="T2" fmla="*/ 0 w 531"/>
              <a:gd name="T3" fmla="*/ 147 h 170"/>
              <a:gd name="T4" fmla="*/ 261 w 531"/>
              <a:gd name="T5" fmla="*/ 9 h 170"/>
              <a:gd name="T6" fmla="*/ 336 w 531"/>
              <a:gd name="T7" fmla="*/ 15 h 170"/>
              <a:gd name="T8" fmla="*/ 339 w 531"/>
              <a:gd name="T9" fmla="*/ 16 h 170"/>
              <a:gd name="T10" fmla="*/ 410 w 531"/>
              <a:gd name="T11" fmla="*/ 44 h 170"/>
              <a:gd name="T12" fmla="*/ 531 w 531"/>
              <a:gd name="T13" fmla="*/ 170 h 170"/>
              <a:gd name="T14" fmla="*/ 531 w 531"/>
              <a:gd name="T15" fmla="*/ 170 h 170"/>
              <a:gd name="T16" fmla="*/ 261 w 531"/>
              <a:gd name="T17" fmla="*/ 10 h 170"/>
              <a:gd name="T18" fmla="*/ 1 w 531"/>
              <a:gd name="T19" fmla="*/ 14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170">
                <a:moveTo>
                  <a:pt x="1" y="147"/>
                </a:moveTo>
                <a:cubicBezTo>
                  <a:pt x="0" y="147"/>
                  <a:pt x="0" y="147"/>
                  <a:pt x="0" y="147"/>
                </a:cubicBezTo>
                <a:cubicBezTo>
                  <a:pt x="59" y="90"/>
                  <a:pt x="152" y="20"/>
                  <a:pt x="261" y="9"/>
                </a:cubicBezTo>
                <a:cubicBezTo>
                  <a:pt x="285" y="7"/>
                  <a:pt x="311" y="9"/>
                  <a:pt x="336" y="15"/>
                </a:cubicBezTo>
                <a:cubicBezTo>
                  <a:pt x="337" y="15"/>
                  <a:pt x="338" y="15"/>
                  <a:pt x="339" y="16"/>
                </a:cubicBezTo>
                <a:cubicBezTo>
                  <a:pt x="363" y="22"/>
                  <a:pt x="387" y="31"/>
                  <a:pt x="410" y="44"/>
                </a:cubicBezTo>
                <a:cubicBezTo>
                  <a:pt x="460" y="73"/>
                  <a:pt x="502" y="117"/>
                  <a:pt x="531" y="170"/>
                </a:cubicBezTo>
                <a:cubicBezTo>
                  <a:pt x="531" y="170"/>
                  <a:pt x="531" y="170"/>
                  <a:pt x="531" y="170"/>
                </a:cubicBezTo>
                <a:cubicBezTo>
                  <a:pt x="472" y="65"/>
                  <a:pt x="364" y="0"/>
                  <a:pt x="261" y="10"/>
                </a:cubicBezTo>
                <a:cubicBezTo>
                  <a:pt x="152" y="20"/>
                  <a:pt x="59" y="90"/>
                  <a:pt x="1" y="14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1" name="Freeform 46"/>
          <p:cNvSpPr/>
          <p:nvPr/>
        </p:nvSpPr>
        <p:spPr bwMode="auto">
          <a:xfrm>
            <a:off x="4846638" y="-138113"/>
            <a:ext cx="1539875" cy="530225"/>
          </a:xfrm>
          <a:custGeom>
            <a:avLst/>
            <a:gdLst>
              <a:gd name="T0" fmla="*/ 1 w 599"/>
              <a:gd name="T1" fmla="*/ 206 h 206"/>
              <a:gd name="T2" fmla="*/ 0 w 599"/>
              <a:gd name="T3" fmla="*/ 206 h 206"/>
              <a:gd name="T4" fmla="*/ 125 w 599"/>
              <a:gd name="T5" fmla="*/ 88 h 206"/>
              <a:gd name="T6" fmla="*/ 280 w 599"/>
              <a:gd name="T7" fmla="*/ 14 h 206"/>
              <a:gd name="T8" fmla="*/ 451 w 599"/>
              <a:gd name="T9" fmla="*/ 28 h 206"/>
              <a:gd name="T10" fmla="*/ 599 w 599"/>
              <a:gd name="T11" fmla="*/ 176 h 206"/>
              <a:gd name="T12" fmla="*/ 599 w 599"/>
              <a:gd name="T13" fmla="*/ 176 h 206"/>
              <a:gd name="T14" fmla="*/ 451 w 599"/>
              <a:gd name="T15" fmla="*/ 29 h 206"/>
              <a:gd name="T16" fmla="*/ 280 w 599"/>
              <a:gd name="T17" fmla="*/ 15 h 206"/>
              <a:gd name="T18" fmla="*/ 1 w 599"/>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1" y="206"/>
                </a:moveTo>
                <a:cubicBezTo>
                  <a:pt x="0" y="206"/>
                  <a:pt x="0" y="206"/>
                  <a:pt x="0" y="206"/>
                </a:cubicBezTo>
                <a:cubicBezTo>
                  <a:pt x="40" y="159"/>
                  <a:pt x="82" y="119"/>
                  <a:pt x="125" y="88"/>
                </a:cubicBezTo>
                <a:cubicBezTo>
                  <a:pt x="175" y="51"/>
                  <a:pt x="228" y="26"/>
                  <a:pt x="280" y="14"/>
                </a:cubicBezTo>
                <a:cubicBezTo>
                  <a:pt x="339" y="0"/>
                  <a:pt x="400" y="5"/>
                  <a:pt x="451" y="28"/>
                </a:cubicBezTo>
                <a:cubicBezTo>
                  <a:pt x="509" y="54"/>
                  <a:pt x="562" y="106"/>
                  <a:pt x="599" y="176"/>
                </a:cubicBezTo>
                <a:cubicBezTo>
                  <a:pt x="599" y="176"/>
                  <a:pt x="599" y="176"/>
                  <a:pt x="599" y="176"/>
                </a:cubicBezTo>
                <a:cubicBezTo>
                  <a:pt x="561" y="107"/>
                  <a:pt x="509" y="55"/>
                  <a:pt x="451" y="29"/>
                </a:cubicBezTo>
                <a:cubicBezTo>
                  <a:pt x="400" y="6"/>
                  <a:pt x="339" y="1"/>
                  <a:pt x="280" y="15"/>
                </a:cubicBezTo>
                <a:cubicBezTo>
                  <a:pt x="183" y="37"/>
                  <a:pt x="89" y="102"/>
                  <a:pt x="1" y="20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2" name="Freeform 47"/>
          <p:cNvSpPr/>
          <p:nvPr/>
        </p:nvSpPr>
        <p:spPr bwMode="auto">
          <a:xfrm>
            <a:off x="2498725" y="314325"/>
            <a:ext cx="4000500" cy="5697538"/>
          </a:xfrm>
          <a:custGeom>
            <a:avLst/>
            <a:gdLst>
              <a:gd name="T0" fmla="*/ 0 w 1556"/>
              <a:gd name="T1" fmla="*/ 2217 h 2217"/>
              <a:gd name="T2" fmla="*/ 0 w 1556"/>
              <a:gd name="T3" fmla="*/ 2216 h 2217"/>
              <a:gd name="T4" fmla="*/ 299 w 1556"/>
              <a:gd name="T5" fmla="*/ 2104 h 2217"/>
              <a:gd name="T6" fmla="*/ 621 w 1556"/>
              <a:gd name="T7" fmla="*/ 1903 h 2217"/>
              <a:gd name="T8" fmla="*/ 1209 w 1556"/>
              <a:gd name="T9" fmla="*/ 1266 h 2217"/>
              <a:gd name="T10" fmla="*/ 1523 w 1556"/>
              <a:gd name="T11" fmla="*/ 536 h 2217"/>
              <a:gd name="T12" fmla="*/ 1551 w 1556"/>
              <a:gd name="T13" fmla="*/ 234 h 2217"/>
              <a:gd name="T14" fmla="*/ 1511 w 1556"/>
              <a:gd name="T15" fmla="*/ 0 h 2217"/>
              <a:gd name="T16" fmla="*/ 1512 w 1556"/>
              <a:gd name="T17" fmla="*/ 0 h 2217"/>
              <a:gd name="T18" fmla="*/ 1552 w 1556"/>
              <a:gd name="T19" fmla="*/ 233 h 2217"/>
              <a:gd name="T20" fmla="*/ 1524 w 1556"/>
              <a:gd name="T21" fmla="*/ 537 h 2217"/>
              <a:gd name="T22" fmla="*/ 1210 w 1556"/>
              <a:gd name="T23" fmla="*/ 1267 h 2217"/>
              <a:gd name="T24" fmla="*/ 621 w 1556"/>
              <a:gd name="T25" fmla="*/ 1904 h 2217"/>
              <a:gd name="T26" fmla="*/ 300 w 1556"/>
              <a:gd name="T27" fmla="*/ 2104 h 2217"/>
              <a:gd name="T28" fmla="*/ 0 w 1556"/>
              <a:gd name="T29" fmla="*/ 2217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6" h="2217">
                <a:moveTo>
                  <a:pt x="0" y="2217"/>
                </a:moveTo>
                <a:cubicBezTo>
                  <a:pt x="0" y="2216"/>
                  <a:pt x="0" y="2216"/>
                  <a:pt x="0" y="2216"/>
                </a:cubicBezTo>
                <a:cubicBezTo>
                  <a:pt x="97" y="2191"/>
                  <a:pt x="198" y="2154"/>
                  <a:pt x="299" y="2104"/>
                </a:cubicBezTo>
                <a:cubicBezTo>
                  <a:pt x="407" y="2051"/>
                  <a:pt x="515" y="1983"/>
                  <a:pt x="621" y="1903"/>
                </a:cubicBezTo>
                <a:cubicBezTo>
                  <a:pt x="844" y="1733"/>
                  <a:pt x="1048" y="1513"/>
                  <a:pt x="1209" y="1266"/>
                </a:cubicBezTo>
                <a:cubicBezTo>
                  <a:pt x="1365" y="1027"/>
                  <a:pt x="1474" y="775"/>
                  <a:pt x="1523" y="536"/>
                </a:cubicBezTo>
                <a:cubicBezTo>
                  <a:pt x="1545" y="430"/>
                  <a:pt x="1555" y="328"/>
                  <a:pt x="1551" y="234"/>
                </a:cubicBezTo>
                <a:cubicBezTo>
                  <a:pt x="1548" y="148"/>
                  <a:pt x="1535" y="70"/>
                  <a:pt x="1511" y="0"/>
                </a:cubicBezTo>
                <a:cubicBezTo>
                  <a:pt x="1512" y="0"/>
                  <a:pt x="1512" y="0"/>
                  <a:pt x="1512" y="0"/>
                </a:cubicBezTo>
                <a:cubicBezTo>
                  <a:pt x="1536" y="69"/>
                  <a:pt x="1549" y="148"/>
                  <a:pt x="1552" y="233"/>
                </a:cubicBezTo>
                <a:cubicBezTo>
                  <a:pt x="1556" y="328"/>
                  <a:pt x="1546" y="430"/>
                  <a:pt x="1524" y="537"/>
                </a:cubicBezTo>
                <a:cubicBezTo>
                  <a:pt x="1475" y="775"/>
                  <a:pt x="1366" y="1028"/>
                  <a:pt x="1210" y="1267"/>
                </a:cubicBezTo>
                <a:cubicBezTo>
                  <a:pt x="1048" y="1514"/>
                  <a:pt x="845" y="1734"/>
                  <a:pt x="621" y="1904"/>
                </a:cubicBezTo>
                <a:cubicBezTo>
                  <a:pt x="516" y="1984"/>
                  <a:pt x="407" y="2051"/>
                  <a:pt x="300" y="2104"/>
                </a:cubicBezTo>
                <a:cubicBezTo>
                  <a:pt x="198" y="2154"/>
                  <a:pt x="98" y="2192"/>
                  <a:pt x="0" y="221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3" name="Freeform 48"/>
          <p:cNvSpPr/>
          <p:nvPr/>
        </p:nvSpPr>
        <p:spPr bwMode="auto">
          <a:xfrm>
            <a:off x="4510088" y="314325"/>
            <a:ext cx="2089150" cy="4667251"/>
          </a:xfrm>
          <a:custGeom>
            <a:avLst/>
            <a:gdLst>
              <a:gd name="T0" fmla="*/ 0 w 813"/>
              <a:gd name="T1" fmla="*/ 1816 h 1816"/>
              <a:gd name="T2" fmla="*/ 0 w 813"/>
              <a:gd name="T3" fmla="*/ 1815 h 1816"/>
              <a:gd name="T4" fmla="*/ 345 w 813"/>
              <a:gd name="T5" fmla="*/ 1532 h 1816"/>
              <a:gd name="T6" fmla="*/ 651 w 813"/>
              <a:gd name="T7" fmla="*/ 1043 h 1816"/>
              <a:gd name="T8" fmla="*/ 800 w 813"/>
              <a:gd name="T9" fmla="*/ 456 h 1816"/>
              <a:gd name="T10" fmla="*/ 730 w 813"/>
              <a:gd name="T11" fmla="*/ 0 h 1816"/>
              <a:gd name="T12" fmla="*/ 730 w 813"/>
              <a:gd name="T13" fmla="*/ 0 h 1816"/>
              <a:gd name="T14" fmla="*/ 801 w 813"/>
              <a:gd name="T15" fmla="*/ 456 h 1816"/>
              <a:gd name="T16" fmla="*/ 652 w 813"/>
              <a:gd name="T17" fmla="*/ 1043 h 1816"/>
              <a:gd name="T18" fmla="*/ 513 w 813"/>
              <a:gd name="T19" fmla="*/ 1307 h 1816"/>
              <a:gd name="T20" fmla="*/ 346 w 813"/>
              <a:gd name="T21" fmla="*/ 1533 h 1816"/>
              <a:gd name="T22" fmla="*/ 176 w 813"/>
              <a:gd name="T23" fmla="*/ 1697 h 1816"/>
              <a:gd name="T24" fmla="*/ 0 w 813"/>
              <a:gd name="T25"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3" h="1816">
                <a:moveTo>
                  <a:pt x="0" y="1816"/>
                </a:moveTo>
                <a:cubicBezTo>
                  <a:pt x="0" y="1815"/>
                  <a:pt x="0" y="1815"/>
                  <a:pt x="0" y="1815"/>
                </a:cubicBezTo>
                <a:cubicBezTo>
                  <a:pt x="122" y="1749"/>
                  <a:pt x="238" y="1654"/>
                  <a:pt x="345" y="1532"/>
                </a:cubicBezTo>
                <a:cubicBezTo>
                  <a:pt x="467" y="1394"/>
                  <a:pt x="572" y="1225"/>
                  <a:pt x="651" y="1043"/>
                </a:cubicBezTo>
                <a:cubicBezTo>
                  <a:pt x="735" y="849"/>
                  <a:pt x="787" y="646"/>
                  <a:pt x="800" y="456"/>
                </a:cubicBezTo>
                <a:cubicBezTo>
                  <a:pt x="812" y="274"/>
                  <a:pt x="788" y="116"/>
                  <a:pt x="730" y="0"/>
                </a:cubicBezTo>
                <a:cubicBezTo>
                  <a:pt x="730" y="0"/>
                  <a:pt x="730" y="0"/>
                  <a:pt x="730" y="0"/>
                </a:cubicBezTo>
                <a:cubicBezTo>
                  <a:pt x="789" y="116"/>
                  <a:pt x="813" y="274"/>
                  <a:pt x="801" y="456"/>
                </a:cubicBezTo>
                <a:cubicBezTo>
                  <a:pt x="788" y="646"/>
                  <a:pt x="736" y="849"/>
                  <a:pt x="652" y="1043"/>
                </a:cubicBezTo>
                <a:cubicBezTo>
                  <a:pt x="612" y="1135"/>
                  <a:pt x="566" y="1224"/>
                  <a:pt x="513" y="1307"/>
                </a:cubicBezTo>
                <a:cubicBezTo>
                  <a:pt x="462" y="1389"/>
                  <a:pt x="406" y="1464"/>
                  <a:pt x="346" y="1533"/>
                </a:cubicBezTo>
                <a:cubicBezTo>
                  <a:pt x="292" y="1594"/>
                  <a:pt x="235" y="1649"/>
                  <a:pt x="176" y="1697"/>
                </a:cubicBezTo>
                <a:cubicBezTo>
                  <a:pt x="119" y="1744"/>
                  <a:pt x="60" y="1784"/>
                  <a:pt x="0" y="18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4" name="Freeform 49"/>
          <p:cNvSpPr/>
          <p:nvPr/>
        </p:nvSpPr>
        <p:spPr bwMode="auto">
          <a:xfrm>
            <a:off x="5141913" y="314325"/>
            <a:ext cx="1485900" cy="3271838"/>
          </a:xfrm>
          <a:custGeom>
            <a:avLst/>
            <a:gdLst>
              <a:gd name="T0" fmla="*/ 0 w 578"/>
              <a:gd name="T1" fmla="*/ 1273 h 1273"/>
              <a:gd name="T2" fmla="*/ 0 w 578"/>
              <a:gd name="T3" fmla="*/ 1272 h 1273"/>
              <a:gd name="T4" fmla="*/ 216 w 578"/>
              <a:gd name="T5" fmla="*/ 1134 h 1273"/>
              <a:gd name="T6" fmla="*/ 437 w 578"/>
              <a:gd name="T7" fmla="*/ 825 h 1273"/>
              <a:gd name="T8" fmla="*/ 565 w 578"/>
              <a:gd name="T9" fmla="*/ 379 h 1273"/>
              <a:gd name="T10" fmla="*/ 484 w 578"/>
              <a:gd name="T11" fmla="*/ 0 h 1273"/>
              <a:gd name="T12" fmla="*/ 484 w 578"/>
              <a:gd name="T13" fmla="*/ 0 h 1273"/>
              <a:gd name="T14" fmla="*/ 566 w 578"/>
              <a:gd name="T15" fmla="*/ 379 h 1273"/>
              <a:gd name="T16" fmla="*/ 438 w 578"/>
              <a:gd name="T17" fmla="*/ 825 h 1273"/>
              <a:gd name="T18" fmla="*/ 217 w 578"/>
              <a:gd name="T19" fmla="*/ 1134 h 1273"/>
              <a:gd name="T20" fmla="*/ 0 w 578"/>
              <a:gd name="T21" fmla="*/ 127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1273">
                <a:moveTo>
                  <a:pt x="0" y="1273"/>
                </a:moveTo>
                <a:cubicBezTo>
                  <a:pt x="0" y="1272"/>
                  <a:pt x="0" y="1272"/>
                  <a:pt x="0" y="1272"/>
                </a:cubicBezTo>
                <a:cubicBezTo>
                  <a:pt x="71" y="1249"/>
                  <a:pt x="146" y="1201"/>
                  <a:pt x="216" y="1134"/>
                </a:cubicBezTo>
                <a:cubicBezTo>
                  <a:pt x="301" y="1053"/>
                  <a:pt x="377" y="946"/>
                  <a:pt x="437" y="825"/>
                </a:cubicBezTo>
                <a:cubicBezTo>
                  <a:pt x="509" y="680"/>
                  <a:pt x="553" y="525"/>
                  <a:pt x="565" y="379"/>
                </a:cubicBezTo>
                <a:cubicBezTo>
                  <a:pt x="577" y="219"/>
                  <a:pt x="548" y="85"/>
                  <a:pt x="484" y="0"/>
                </a:cubicBezTo>
                <a:cubicBezTo>
                  <a:pt x="484" y="0"/>
                  <a:pt x="484" y="0"/>
                  <a:pt x="484" y="0"/>
                </a:cubicBezTo>
                <a:cubicBezTo>
                  <a:pt x="549" y="84"/>
                  <a:pt x="578" y="219"/>
                  <a:pt x="566" y="379"/>
                </a:cubicBezTo>
                <a:cubicBezTo>
                  <a:pt x="554" y="526"/>
                  <a:pt x="510" y="680"/>
                  <a:pt x="438" y="825"/>
                </a:cubicBezTo>
                <a:cubicBezTo>
                  <a:pt x="378" y="947"/>
                  <a:pt x="301" y="1054"/>
                  <a:pt x="217" y="1134"/>
                </a:cubicBezTo>
                <a:cubicBezTo>
                  <a:pt x="146" y="1202"/>
                  <a:pt x="71" y="1250"/>
                  <a:pt x="0" y="127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5" name="Freeform 52"/>
          <p:cNvSpPr/>
          <p:nvPr/>
        </p:nvSpPr>
        <p:spPr bwMode="auto">
          <a:xfrm>
            <a:off x="4495800" y="-134938"/>
            <a:ext cx="1890713" cy="1108075"/>
          </a:xfrm>
          <a:custGeom>
            <a:avLst/>
            <a:gdLst>
              <a:gd name="T0" fmla="*/ 1 w 735"/>
              <a:gd name="T1" fmla="*/ 431 h 431"/>
              <a:gd name="T2" fmla="*/ 0 w 735"/>
              <a:gd name="T3" fmla="*/ 430 h 431"/>
              <a:gd name="T4" fmla="*/ 97 w 735"/>
              <a:gd name="T5" fmla="*/ 260 h 431"/>
              <a:gd name="T6" fmla="*/ 269 w 735"/>
              <a:gd name="T7" fmla="*/ 85 h 431"/>
              <a:gd name="T8" fmla="*/ 507 w 735"/>
              <a:gd name="T9" fmla="*/ 8 h 431"/>
              <a:gd name="T10" fmla="*/ 735 w 735"/>
              <a:gd name="T11" fmla="*/ 175 h 431"/>
              <a:gd name="T12" fmla="*/ 734 w 735"/>
              <a:gd name="T13" fmla="*/ 175 h 431"/>
              <a:gd name="T14" fmla="*/ 507 w 735"/>
              <a:gd name="T15" fmla="*/ 9 h 431"/>
              <a:gd name="T16" fmla="*/ 269 w 735"/>
              <a:gd name="T17" fmla="*/ 85 h 431"/>
              <a:gd name="T18" fmla="*/ 98 w 735"/>
              <a:gd name="T19" fmla="*/ 261 h 431"/>
              <a:gd name="T20" fmla="*/ 1 w 735"/>
              <a:gd name="T2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431">
                <a:moveTo>
                  <a:pt x="1" y="431"/>
                </a:moveTo>
                <a:cubicBezTo>
                  <a:pt x="0" y="430"/>
                  <a:pt x="0" y="430"/>
                  <a:pt x="0" y="430"/>
                </a:cubicBezTo>
                <a:cubicBezTo>
                  <a:pt x="27" y="370"/>
                  <a:pt x="60" y="313"/>
                  <a:pt x="97" y="260"/>
                </a:cubicBezTo>
                <a:cubicBezTo>
                  <a:pt x="149" y="188"/>
                  <a:pt x="207" y="129"/>
                  <a:pt x="269" y="85"/>
                </a:cubicBezTo>
                <a:cubicBezTo>
                  <a:pt x="325" y="45"/>
                  <a:pt x="411" y="0"/>
                  <a:pt x="507" y="8"/>
                </a:cubicBezTo>
                <a:cubicBezTo>
                  <a:pt x="596" y="15"/>
                  <a:pt x="684" y="79"/>
                  <a:pt x="735" y="175"/>
                </a:cubicBezTo>
                <a:cubicBezTo>
                  <a:pt x="734" y="175"/>
                  <a:pt x="734" y="175"/>
                  <a:pt x="734" y="175"/>
                </a:cubicBezTo>
                <a:cubicBezTo>
                  <a:pt x="683" y="80"/>
                  <a:pt x="596" y="16"/>
                  <a:pt x="507" y="9"/>
                </a:cubicBezTo>
                <a:cubicBezTo>
                  <a:pt x="412" y="1"/>
                  <a:pt x="325" y="46"/>
                  <a:pt x="269" y="85"/>
                </a:cubicBezTo>
                <a:cubicBezTo>
                  <a:pt x="207" y="129"/>
                  <a:pt x="150" y="188"/>
                  <a:pt x="98" y="261"/>
                </a:cubicBezTo>
                <a:cubicBezTo>
                  <a:pt x="61" y="313"/>
                  <a:pt x="28" y="370"/>
                  <a:pt x="1" y="43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6" name="Freeform 53"/>
          <p:cNvSpPr/>
          <p:nvPr/>
        </p:nvSpPr>
        <p:spPr bwMode="auto">
          <a:xfrm>
            <a:off x="5403850" y="314325"/>
            <a:ext cx="1200150" cy="3603626"/>
          </a:xfrm>
          <a:custGeom>
            <a:avLst/>
            <a:gdLst>
              <a:gd name="T0" fmla="*/ 1 w 467"/>
              <a:gd name="T1" fmla="*/ 1402 h 1402"/>
              <a:gd name="T2" fmla="*/ 0 w 467"/>
              <a:gd name="T3" fmla="*/ 1401 h 1402"/>
              <a:gd name="T4" fmla="*/ 218 w 467"/>
              <a:gd name="T5" fmla="*/ 1146 h 1402"/>
              <a:gd name="T6" fmla="*/ 397 w 467"/>
              <a:gd name="T7" fmla="*/ 766 h 1402"/>
              <a:gd name="T8" fmla="*/ 465 w 467"/>
              <a:gd name="T9" fmla="*/ 335 h 1402"/>
              <a:gd name="T10" fmla="*/ 382 w 467"/>
              <a:gd name="T11" fmla="*/ 0 h 1402"/>
              <a:gd name="T12" fmla="*/ 382 w 467"/>
              <a:gd name="T13" fmla="*/ 0 h 1402"/>
              <a:gd name="T14" fmla="*/ 466 w 467"/>
              <a:gd name="T15" fmla="*/ 335 h 1402"/>
              <a:gd name="T16" fmla="*/ 449 w 467"/>
              <a:gd name="T17" fmla="*/ 550 h 1402"/>
              <a:gd name="T18" fmla="*/ 397 w 467"/>
              <a:gd name="T19" fmla="*/ 766 h 1402"/>
              <a:gd name="T20" fmla="*/ 219 w 467"/>
              <a:gd name="T21" fmla="*/ 1146 h 1402"/>
              <a:gd name="T22" fmla="*/ 1 w 467"/>
              <a:gd name="T23" fmla="*/ 1402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1402">
                <a:moveTo>
                  <a:pt x="1" y="1402"/>
                </a:moveTo>
                <a:cubicBezTo>
                  <a:pt x="0" y="1401"/>
                  <a:pt x="0" y="1401"/>
                  <a:pt x="0" y="1401"/>
                </a:cubicBezTo>
                <a:cubicBezTo>
                  <a:pt x="80" y="1333"/>
                  <a:pt x="153" y="1247"/>
                  <a:pt x="218" y="1146"/>
                </a:cubicBezTo>
                <a:cubicBezTo>
                  <a:pt x="294" y="1030"/>
                  <a:pt x="354" y="902"/>
                  <a:pt x="397" y="766"/>
                </a:cubicBezTo>
                <a:cubicBezTo>
                  <a:pt x="443" y="619"/>
                  <a:pt x="467" y="470"/>
                  <a:pt x="465" y="335"/>
                </a:cubicBezTo>
                <a:cubicBezTo>
                  <a:pt x="463" y="198"/>
                  <a:pt x="434" y="83"/>
                  <a:pt x="382" y="0"/>
                </a:cubicBezTo>
                <a:cubicBezTo>
                  <a:pt x="382" y="0"/>
                  <a:pt x="382" y="0"/>
                  <a:pt x="382" y="0"/>
                </a:cubicBezTo>
                <a:cubicBezTo>
                  <a:pt x="435" y="82"/>
                  <a:pt x="463" y="198"/>
                  <a:pt x="466" y="335"/>
                </a:cubicBezTo>
                <a:cubicBezTo>
                  <a:pt x="467" y="404"/>
                  <a:pt x="461" y="477"/>
                  <a:pt x="449" y="550"/>
                </a:cubicBezTo>
                <a:cubicBezTo>
                  <a:pt x="438" y="621"/>
                  <a:pt x="420" y="694"/>
                  <a:pt x="397" y="766"/>
                </a:cubicBezTo>
                <a:cubicBezTo>
                  <a:pt x="354" y="903"/>
                  <a:pt x="294" y="1030"/>
                  <a:pt x="219" y="1146"/>
                </a:cubicBezTo>
                <a:cubicBezTo>
                  <a:pt x="154" y="1247"/>
                  <a:pt x="80" y="1333"/>
                  <a:pt x="1" y="1402"/>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7" name="Freeform 54"/>
          <p:cNvSpPr/>
          <p:nvPr/>
        </p:nvSpPr>
        <p:spPr bwMode="auto">
          <a:xfrm>
            <a:off x="5116513" y="85725"/>
            <a:ext cx="1312863" cy="228600"/>
          </a:xfrm>
          <a:custGeom>
            <a:avLst/>
            <a:gdLst>
              <a:gd name="T0" fmla="*/ 1 w 511"/>
              <a:gd name="T1" fmla="*/ 70 h 89"/>
              <a:gd name="T2" fmla="*/ 0 w 511"/>
              <a:gd name="T3" fmla="*/ 70 h 89"/>
              <a:gd name="T4" fmla="*/ 35 w 511"/>
              <a:gd name="T5" fmla="*/ 62 h 89"/>
              <a:gd name="T6" fmla="*/ 364 w 511"/>
              <a:gd name="T7" fmla="*/ 7 h 89"/>
              <a:gd name="T8" fmla="*/ 489 w 511"/>
              <a:gd name="T9" fmla="*/ 14 h 89"/>
              <a:gd name="T10" fmla="*/ 507 w 511"/>
              <a:gd name="T11" fmla="*/ 35 h 89"/>
              <a:gd name="T12" fmla="*/ 494 w 511"/>
              <a:gd name="T13" fmla="*/ 89 h 89"/>
              <a:gd name="T14" fmla="*/ 494 w 511"/>
              <a:gd name="T15" fmla="*/ 89 h 89"/>
              <a:gd name="T16" fmla="*/ 506 w 511"/>
              <a:gd name="T17" fmla="*/ 35 h 89"/>
              <a:gd name="T18" fmla="*/ 488 w 511"/>
              <a:gd name="T19" fmla="*/ 15 h 89"/>
              <a:gd name="T20" fmla="*/ 364 w 511"/>
              <a:gd name="T21" fmla="*/ 8 h 89"/>
              <a:gd name="T22" fmla="*/ 35 w 511"/>
              <a:gd name="T23" fmla="*/ 63 h 89"/>
              <a:gd name="T24" fmla="*/ 1 w 511"/>
              <a:gd name="T25"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89">
                <a:moveTo>
                  <a:pt x="1" y="70"/>
                </a:moveTo>
                <a:cubicBezTo>
                  <a:pt x="0" y="70"/>
                  <a:pt x="0" y="70"/>
                  <a:pt x="0" y="70"/>
                </a:cubicBezTo>
                <a:cubicBezTo>
                  <a:pt x="12" y="67"/>
                  <a:pt x="23" y="65"/>
                  <a:pt x="35" y="62"/>
                </a:cubicBezTo>
                <a:cubicBezTo>
                  <a:pt x="150" y="38"/>
                  <a:pt x="259" y="16"/>
                  <a:pt x="364" y="7"/>
                </a:cubicBezTo>
                <a:cubicBezTo>
                  <a:pt x="408" y="3"/>
                  <a:pt x="457" y="0"/>
                  <a:pt x="489" y="14"/>
                </a:cubicBezTo>
                <a:cubicBezTo>
                  <a:pt x="498" y="18"/>
                  <a:pt x="504" y="25"/>
                  <a:pt x="507" y="35"/>
                </a:cubicBezTo>
                <a:cubicBezTo>
                  <a:pt x="511" y="51"/>
                  <a:pt x="507" y="71"/>
                  <a:pt x="494" y="89"/>
                </a:cubicBezTo>
                <a:cubicBezTo>
                  <a:pt x="494" y="89"/>
                  <a:pt x="494" y="89"/>
                  <a:pt x="494" y="89"/>
                </a:cubicBezTo>
                <a:cubicBezTo>
                  <a:pt x="506" y="70"/>
                  <a:pt x="510" y="51"/>
                  <a:pt x="506" y="35"/>
                </a:cubicBezTo>
                <a:cubicBezTo>
                  <a:pt x="503" y="26"/>
                  <a:pt x="497" y="19"/>
                  <a:pt x="488" y="15"/>
                </a:cubicBezTo>
                <a:cubicBezTo>
                  <a:pt x="457" y="1"/>
                  <a:pt x="408" y="4"/>
                  <a:pt x="364" y="8"/>
                </a:cubicBezTo>
                <a:cubicBezTo>
                  <a:pt x="259" y="17"/>
                  <a:pt x="150" y="39"/>
                  <a:pt x="35" y="63"/>
                </a:cubicBezTo>
                <a:cubicBezTo>
                  <a:pt x="24" y="66"/>
                  <a:pt x="12" y="68"/>
                  <a:pt x="1" y="7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8" name="Freeform 55"/>
          <p:cNvSpPr/>
          <p:nvPr/>
        </p:nvSpPr>
        <p:spPr bwMode="auto">
          <a:xfrm>
            <a:off x="3079750" y="314325"/>
            <a:ext cx="3306763" cy="2249488"/>
          </a:xfrm>
          <a:custGeom>
            <a:avLst/>
            <a:gdLst>
              <a:gd name="T0" fmla="*/ 0 w 1286"/>
              <a:gd name="T1" fmla="*/ 875 h 875"/>
              <a:gd name="T2" fmla="*/ 0 w 1286"/>
              <a:gd name="T3" fmla="*/ 875 h 875"/>
              <a:gd name="T4" fmla="*/ 491 w 1286"/>
              <a:gd name="T5" fmla="*/ 640 h 875"/>
              <a:gd name="T6" fmla="*/ 713 w 1286"/>
              <a:gd name="T7" fmla="*/ 515 h 875"/>
              <a:gd name="T8" fmla="*/ 813 w 1286"/>
              <a:gd name="T9" fmla="*/ 452 h 875"/>
              <a:gd name="T10" fmla="*/ 842 w 1286"/>
              <a:gd name="T11" fmla="*/ 434 h 875"/>
              <a:gd name="T12" fmla="*/ 904 w 1286"/>
              <a:gd name="T13" fmla="*/ 391 h 875"/>
              <a:gd name="T14" fmla="*/ 999 w 1286"/>
              <a:gd name="T15" fmla="*/ 316 h 875"/>
              <a:gd name="T16" fmla="*/ 1058 w 1286"/>
              <a:gd name="T17" fmla="*/ 274 h 875"/>
              <a:gd name="T18" fmla="*/ 1173 w 1286"/>
              <a:gd name="T19" fmla="*/ 168 h 875"/>
              <a:gd name="T20" fmla="*/ 1286 w 1286"/>
              <a:gd name="T21" fmla="*/ 0 h 875"/>
              <a:gd name="T22" fmla="*/ 1286 w 1286"/>
              <a:gd name="T23" fmla="*/ 0 h 875"/>
              <a:gd name="T24" fmla="*/ 1173 w 1286"/>
              <a:gd name="T25" fmla="*/ 169 h 875"/>
              <a:gd name="T26" fmla="*/ 1059 w 1286"/>
              <a:gd name="T27" fmla="*/ 274 h 875"/>
              <a:gd name="T28" fmla="*/ 999 w 1286"/>
              <a:gd name="T29" fmla="*/ 317 h 875"/>
              <a:gd name="T30" fmla="*/ 904 w 1286"/>
              <a:gd name="T31" fmla="*/ 391 h 875"/>
              <a:gd name="T32" fmla="*/ 843 w 1286"/>
              <a:gd name="T33" fmla="*/ 435 h 875"/>
              <a:gd name="T34" fmla="*/ 813 w 1286"/>
              <a:gd name="T35" fmla="*/ 453 h 875"/>
              <a:gd name="T36" fmla="*/ 713 w 1286"/>
              <a:gd name="T37" fmla="*/ 515 h 875"/>
              <a:gd name="T38" fmla="*/ 491 w 1286"/>
              <a:gd name="T39" fmla="*/ 641 h 875"/>
              <a:gd name="T40" fmla="*/ 0 w 1286"/>
              <a:gd name="T41" fmla="*/ 875 h 875"/>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7768 w 10000"/>
              <a:gd name="connsiteY7" fmla="*/ 3611 h 10000"/>
              <a:gd name="connsiteX8" fmla="*/ 8227 w 10000"/>
              <a:gd name="connsiteY8" fmla="*/ 3131 h 10000"/>
              <a:gd name="connsiteX9" fmla="*/ 9121 w 10000"/>
              <a:gd name="connsiteY9" fmla="*/ 1920 h 10000"/>
              <a:gd name="connsiteX10" fmla="*/ 10000 w 10000"/>
              <a:gd name="connsiteY10" fmla="*/ 0 h 10000"/>
              <a:gd name="connsiteX11" fmla="*/ 10000 w 10000"/>
              <a:gd name="connsiteY11" fmla="*/ 0 h 10000"/>
              <a:gd name="connsiteX12" fmla="*/ 9121 w 10000"/>
              <a:gd name="connsiteY12" fmla="*/ 1931 h 10000"/>
              <a:gd name="connsiteX13" fmla="*/ 8235 w 10000"/>
              <a:gd name="connsiteY13" fmla="*/ 3131 h 10000"/>
              <a:gd name="connsiteX14" fmla="*/ 7030 w 10000"/>
              <a:gd name="connsiteY14" fmla="*/ 4469 h 10000"/>
              <a:gd name="connsiteX15" fmla="*/ 6555 w 10000"/>
              <a:gd name="connsiteY15" fmla="*/ 4971 h 10000"/>
              <a:gd name="connsiteX16" fmla="*/ 6322 w 10000"/>
              <a:gd name="connsiteY16" fmla="*/ 5177 h 10000"/>
              <a:gd name="connsiteX17" fmla="*/ 5544 w 10000"/>
              <a:gd name="connsiteY17" fmla="*/ 5886 h 10000"/>
              <a:gd name="connsiteX18" fmla="*/ 3818 w 10000"/>
              <a:gd name="connsiteY18" fmla="*/ 7326 h 10000"/>
              <a:gd name="connsiteX19" fmla="*/ 0 w 10000"/>
              <a:gd name="connsiteY19" fmla="*/ 10000 h 10000"/>
              <a:gd name="connsiteX0-1" fmla="*/ 0 w 10000"/>
              <a:gd name="connsiteY0-2" fmla="*/ 10000 h 10000"/>
              <a:gd name="connsiteX1-3" fmla="*/ 0 w 10000"/>
              <a:gd name="connsiteY1-4" fmla="*/ 10000 h 10000"/>
              <a:gd name="connsiteX2-5" fmla="*/ 3818 w 10000"/>
              <a:gd name="connsiteY2-6" fmla="*/ 7314 h 10000"/>
              <a:gd name="connsiteX3-7" fmla="*/ 5544 w 10000"/>
              <a:gd name="connsiteY3-8" fmla="*/ 5886 h 10000"/>
              <a:gd name="connsiteX4-9" fmla="*/ 6322 w 10000"/>
              <a:gd name="connsiteY4-10" fmla="*/ 5166 h 10000"/>
              <a:gd name="connsiteX5-11" fmla="*/ 6547 w 10000"/>
              <a:gd name="connsiteY5-12" fmla="*/ 4960 h 10000"/>
              <a:gd name="connsiteX6-13" fmla="*/ 7030 w 10000"/>
              <a:gd name="connsiteY6-14" fmla="*/ 4469 h 10000"/>
              <a:gd name="connsiteX7-15" fmla="*/ 8227 w 10000"/>
              <a:gd name="connsiteY7-16" fmla="*/ 3131 h 10000"/>
              <a:gd name="connsiteX8-17" fmla="*/ 9121 w 10000"/>
              <a:gd name="connsiteY8-18" fmla="*/ 1920 h 10000"/>
              <a:gd name="connsiteX9-19" fmla="*/ 10000 w 10000"/>
              <a:gd name="connsiteY9-20" fmla="*/ 0 h 10000"/>
              <a:gd name="connsiteX10-21" fmla="*/ 10000 w 10000"/>
              <a:gd name="connsiteY10-22" fmla="*/ 0 h 10000"/>
              <a:gd name="connsiteX11-23" fmla="*/ 9121 w 10000"/>
              <a:gd name="connsiteY11-24" fmla="*/ 1931 h 10000"/>
              <a:gd name="connsiteX12-25" fmla="*/ 8235 w 10000"/>
              <a:gd name="connsiteY12-26" fmla="*/ 3131 h 10000"/>
              <a:gd name="connsiteX13-27" fmla="*/ 7030 w 10000"/>
              <a:gd name="connsiteY13-28" fmla="*/ 4469 h 10000"/>
              <a:gd name="connsiteX14-29" fmla="*/ 6555 w 10000"/>
              <a:gd name="connsiteY14-30" fmla="*/ 4971 h 10000"/>
              <a:gd name="connsiteX15-31" fmla="*/ 6322 w 10000"/>
              <a:gd name="connsiteY15-32" fmla="*/ 5177 h 10000"/>
              <a:gd name="connsiteX16-33" fmla="*/ 5544 w 10000"/>
              <a:gd name="connsiteY16-34" fmla="*/ 5886 h 10000"/>
              <a:gd name="connsiteX17-35" fmla="*/ 3818 w 10000"/>
              <a:gd name="connsiteY17-36" fmla="*/ 7326 h 10000"/>
              <a:gd name="connsiteX18-37" fmla="*/ 0 w 10000"/>
              <a:gd name="connsiteY18-38" fmla="*/ 10000 h 10000"/>
              <a:gd name="connsiteX0-39" fmla="*/ 0 w 10000"/>
              <a:gd name="connsiteY0-40" fmla="*/ 10000 h 10000"/>
              <a:gd name="connsiteX1-41" fmla="*/ 0 w 10000"/>
              <a:gd name="connsiteY1-42" fmla="*/ 10000 h 10000"/>
              <a:gd name="connsiteX2-43" fmla="*/ 3818 w 10000"/>
              <a:gd name="connsiteY2-44" fmla="*/ 7314 h 10000"/>
              <a:gd name="connsiteX3-45" fmla="*/ 5544 w 10000"/>
              <a:gd name="connsiteY3-46" fmla="*/ 5886 h 10000"/>
              <a:gd name="connsiteX4-47" fmla="*/ 6322 w 10000"/>
              <a:gd name="connsiteY4-48" fmla="*/ 5166 h 10000"/>
              <a:gd name="connsiteX5-49" fmla="*/ 6547 w 10000"/>
              <a:gd name="connsiteY5-50" fmla="*/ 4960 h 10000"/>
              <a:gd name="connsiteX6-51" fmla="*/ 7030 w 10000"/>
              <a:gd name="connsiteY6-52" fmla="*/ 4469 h 10000"/>
              <a:gd name="connsiteX7-53" fmla="*/ 8227 w 10000"/>
              <a:gd name="connsiteY7-54" fmla="*/ 3131 h 10000"/>
              <a:gd name="connsiteX8-55" fmla="*/ 9121 w 10000"/>
              <a:gd name="connsiteY8-56" fmla="*/ 1920 h 10000"/>
              <a:gd name="connsiteX9-57" fmla="*/ 10000 w 10000"/>
              <a:gd name="connsiteY9-58" fmla="*/ 0 h 10000"/>
              <a:gd name="connsiteX10-59" fmla="*/ 10000 w 10000"/>
              <a:gd name="connsiteY10-60" fmla="*/ 0 h 10000"/>
              <a:gd name="connsiteX11-61" fmla="*/ 9121 w 10000"/>
              <a:gd name="connsiteY11-62" fmla="*/ 1931 h 10000"/>
              <a:gd name="connsiteX12-63" fmla="*/ 8235 w 10000"/>
              <a:gd name="connsiteY12-64" fmla="*/ 3131 h 10000"/>
              <a:gd name="connsiteX13-65" fmla="*/ 7030 w 10000"/>
              <a:gd name="connsiteY13-66" fmla="*/ 4469 h 10000"/>
              <a:gd name="connsiteX14-67" fmla="*/ 6322 w 10000"/>
              <a:gd name="connsiteY14-68" fmla="*/ 5177 h 10000"/>
              <a:gd name="connsiteX15-69" fmla="*/ 5544 w 10000"/>
              <a:gd name="connsiteY15-70" fmla="*/ 5886 h 10000"/>
              <a:gd name="connsiteX16-71" fmla="*/ 3818 w 10000"/>
              <a:gd name="connsiteY16-72" fmla="*/ 7326 h 10000"/>
              <a:gd name="connsiteX17-73" fmla="*/ 0 w 10000"/>
              <a:gd name="connsiteY17-74" fmla="*/ 10000 h 10000"/>
              <a:gd name="connsiteX0-75" fmla="*/ 0 w 10000"/>
              <a:gd name="connsiteY0-76" fmla="*/ 10000 h 10000"/>
              <a:gd name="connsiteX1-77" fmla="*/ 0 w 10000"/>
              <a:gd name="connsiteY1-78" fmla="*/ 10000 h 10000"/>
              <a:gd name="connsiteX2-79" fmla="*/ 3818 w 10000"/>
              <a:gd name="connsiteY2-80" fmla="*/ 7314 h 10000"/>
              <a:gd name="connsiteX3-81" fmla="*/ 5544 w 10000"/>
              <a:gd name="connsiteY3-82" fmla="*/ 5886 h 10000"/>
              <a:gd name="connsiteX4-83" fmla="*/ 6322 w 10000"/>
              <a:gd name="connsiteY4-84" fmla="*/ 5166 h 10000"/>
              <a:gd name="connsiteX5-85" fmla="*/ 7030 w 10000"/>
              <a:gd name="connsiteY5-86" fmla="*/ 4469 h 10000"/>
              <a:gd name="connsiteX6-87" fmla="*/ 8227 w 10000"/>
              <a:gd name="connsiteY6-88" fmla="*/ 3131 h 10000"/>
              <a:gd name="connsiteX7-89" fmla="*/ 9121 w 10000"/>
              <a:gd name="connsiteY7-90" fmla="*/ 1920 h 10000"/>
              <a:gd name="connsiteX8-91" fmla="*/ 10000 w 10000"/>
              <a:gd name="connsiteY8-92" fmla="*/ 0 h 10000"/>
              <a:gd name="connsiteX9-93" fmla="*/ 10000 w 10000"/>
              <a:gd name="connsiteY9-94" fmla="*/ 0 h 10000"/>
              <a:gd name="connsiteX10-95" fmla="*/ 9121 w 10000"/>
              <a:gd name="connsiteY10-96" fmla="*/ 1931 h 10000"/>
              <a:gd name="connsiteX11-97" fmla="*/ 8235 w 10000"/>
              <a:gd name="connsiteY11-98" fmla="*/ 3131 h 10000"/>
              <a:gd name="connsiteX12-99" fmla="*/ 7030 w 10000"/>
              <a:gd name="connsiteY12-100" fmla="*/ 4469 h 10000"/>
              <a:gd name="connsiteX13-101" fmla="*/ 6322 w 10000"/>
              <a:gd name="connsiteY13-102" fmla="*/ 5177 h 10000"/>
              <a:gd name="connsiteX14-103" fmla="*/ 5544 w 10000"/>
              <a:gd name="connsiteY14-104" fmla="*/ 5886 h 10000"/>
              <a:gd name="connsiteX15-105" fmla="*/ 3818 w 10000"/>
              <a:gd name="connsiteY15-106" fmla="*/ 7326 h 10000"/>
              <a:gd name="connsiteX16-107" fmla="*/ 0 w 10000"/>
              <a:gd name="connsiteY16-10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0000" h="10000">
                <a:moveTo>
                  <a:pt x="0" y="10000"/>
                </a:moveTo>
                <a:lnTo>
                  <a:pt x="0" y="10000"/>
                </a:lnTo>
                <a:cubicBezTo>
                  <a:pt x="1337" y="9166"/>
                  <a:pt x="2621" y="8263"/>
                  <a:pt x="3818" y="7314"/>
                </a:cubicBezTo>
                <a:cubicBezTo>
                  <a:pt x="4417" y="6846"/>
                  <a:pt x="5000" y="6366"/>
                  <a:pt x="5544" y="5886"/>
                </a:cubicBezTo>
                <a:cubicBezTo>
                  <a:pt x="5801" y="5657"/>
                  <a:pt x="6074" y="5402"/>
                  <a:pt x="6322" y="5166"/>
                </a:cubicBezTo>
                <a:cubicBezTo>
                  <a:pt x="6570" y="4930"/>
                  <a:pt x="6713" y="4808"/>
                  <a:pt x="7030" y="4469"/>
                </a:cubicBezTo>
                <a:cubicBezTo>
                  <a:pt x="7347" y="4130"/>
                  <a:pt x="7879" y="3556"/>
                  <a:pt x="8227" y="3131"/>
                </a:cubicBezTo>
                <a:cubicBezTo>
                  <a:pt x="8576" y="2706"/>
                  <a:pt x="8872" y="2309"/>
                  <a:pt x="9121" y="1920"/>
                </a:cubicBezTo>
                <a:cubicBezTo>
                  <a:pt x="9580" y="1211"/>
                  <a:pt x="9876" y="560"/>
                  <a:pt x="10000" y="0"/>
                </a:cubicBezTo>
                <a:lnTo>
                  <a:pt x="10000" y="0"/>
                </a:lnTo>
                <a:cubicBezTo>
                  <a:pt x="9883" y="560"/>
                  <a:pt x="9588" y="1211"/>
                  <a:pt x="9121" y="1931"/>
                </a:cubicBezTo>
                <a:cubicBezTo>
                  <a:pt x="8872" y="2320"/>
                  <a:pt x="8577" y="2720"/>
                  <a:pt x="8235" y="3131"/>
                </a:cubicBezTo>
                <a:cubicBezTo>
                  <a:pt x="7887" y="3554"/>
                  <a:pt x="7310" y="4162"/>
                  <a:pt x="7030" y="4469"/>
                </a:cubicBezTo>
                <a:cubicBezTo>
                  <a:pt x="6711" y="4810"/>
                  <a:pt x="6570" y="4941"/>
                  <a:pt x="6322" y="5177"/>
                </a:cubicBezTo>
                <a:cubicBezTo>
                  <a:pt x="6065" y="5417"/>
                  <a:pt x="5801" y="5657"/>
                  <a:pt x="5544" y="5886"/>
                </a:cubicBezTo>
                <a:cubicBezTo>
                  <a:pt x="5000" y="6366"/>
                  <a:pt x="4425" y="6857"/>
                  <a:pt x="3818" y="7326"/>
                </a:cubicBezTo>
                <a:cubicBezTo>
                  <a:pt x="2621" y="8263"/>
                  <a:pt x="1337" y="9166"/>
                  <a:pt x="0" y="1000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9" name="Freeform 56"/>
          <p:cNvSpPr/>
          <p:nvPr/>
        </p:nvSpPr>
        <p:spPr bwMode="auto">
          <a:xfrm>
            <a:off x="4378325" y="314325"/>
            <a:ext cx="2008188" cy="1436688"/>
          </a:xfrm>
          <a:custGeom>
            <a:avLst/>
            <a:gdLst>
              <a:gd name="T0" fmla="*/ 0 w 781"/>
              <a:gd name="T1" fmla="*/ 559 h 559"/>
              <a:gd name="T2" fmla="*/ 0 w 781"/>
              <a:gd name="T3" fmla="*/ 558 h 559"/>
              <a:gd name="T4" fmla="*/ 163 w 781"/>
              <a:gd name="T5" fmla="*/ 446 h 559"/>
              <a:gd name="T6" fmla="*/ 273 w 781"/>
              <a:gd name="T7" fmla="*/ 369 h 559"/>
              <a:gd name="T8" fmla="*/ 511 w 781"/>
              <a:gd name="T9" fmla="*/ 205 h 559"/>
              <a:gd name="T10" fmla="*/ 685 w 781"/>
              <a:gd name="T11" fmla="*/ 79 h 559"/>
              <a:gd name="T12" fmla="*/ 781 w 781"/>
              <a:gd name="T13" fmla="*/ 0 h 559"/>
              <a:gd name="T14" fmla="*/ 781 w 781"/>
              <a:gd name="T15" fmla="*/ 0 h 559"/>
              <a:gd name="T16" fmla="*/ 685 w 781"/>
              <a:gd name="T17" fmla="*/ 80 h 559"/>
              <a:gd name="T18" fmla="*/ 511 w 781"/>
              <a:gd name="T19" fmla="*/ 205 h 559"/>
              <a:gd name="T20" fmla="*/ 274 w 781"/>
              <a:gd name="T21" fmla="*/ 370 h 559"/>
              <a:gd name="T22" fmla="*/ 163 w 781"/>
              <a:gd name="T23" fmla="*/ 446 h 559"/>
              <a:gd name="T24" fmla="*/ 0 w 781"/>
              <a:gd name="T25" fmla="*/ 55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559">
                <a:moveTo>
                  <a:pt x="0" y="559"/>
                </a:moveTo>
                <a:cubicBezTo>
                  <a:pt x="0" y="558"/>
                  <a:pt x="0" y="558"/>
                  <a:pt x="0" y="558"/>
                </a:cubicBezTo>
                <a:cubicBezTo>
                  <a:pt x="55" y="520"/>
                  <a:pt x="110" y="482"/>
                  <a:pt x="163" y="446"/>
                </a:cubicBezTo>
                <a:cubicBezTo>
                  <a:pt x="199" y="420"/>
                  <a:pt x="237" y="395"/>
                  <a:pt x="273" y="369"/>
                </a:cubicBezTo>
                <a:cubicBezTo>
                  <a:pt x="347" y="319"/>
                  <a:pt x="433" y="260"/>
                  <a:pt x="511" y="205"/>
                </a:cubicBezTo>
                <a:cubicBezTo>
                  <a:pt x="582" y="155"/>
                  <a:pt x="639" y="114"/>
                  <a:pt x="685" y="79"/>
                </a:cubicBezTo>
                <a:cubicBezTo>
                  <a:pt x="720" y="52"/>
                  <a:pt x="757" y="24"/>
                  <a:pt x="781" y="0"/>
                </a:cubicBezTo>
                <a:cubicBezTo>
                  <a:pt x="781" y="0"/>
                  <a:pt x="781" y="0"/>
                  <a:pt x="781" y="0"/>
                </a:cubicBezTo>
                <a:cubicBezTo>
                  <a:pt x="757" y="24"/>
                  <a:pt x="721" y="53"/>
                  <a:pt x="685" y="80"/>
                </a:cubicBezTo>
                <a:cubicBezTo>
                  <a:pt x="639" y="114"/>
                  <a:pt x="582" y="155"/>
                  <a:pt x="511" y="205"/>
                </a:cubicBezTo>
                <a:cubicBezTo>
                  <a:pt x="433" y="260"/>
                  <a:pt x="347" y="319"/>
                  <a:pt x="274" y="370"/>
                </a:cubicBezTo>
                <a:cubicBezTo>
                  <a:pt x="237" y="395"/>
                  <a:pt x="200" y="421"/>
                  <a:pt x="163" y="446"/>
                </a:cubicBezTo>
                <a:cubicBezTo>
                  <a:pt x="110" y="483"/>
                  <a:pt x="55" y="521"/>
                  <a:pt x="0" y="559"/>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0" name="Freeform 57"/>
          <p:cNvSpPr/>
          <p:nvPr/>
        </p:nvSpPr>
        <p:spPr bwMode="auto">
          <a:xfrm>
            <a:off x="5233988" y="101600"/>
            <a:ext cx="1152525" cy="415925"/>
          </a:xfrm>
          <a:custGeom>
            <a:avLst/>
            <a:gdLst>
              <a:gd name="T0" fmla="*/ 0 w 448"/>
              <a:gd name="T1" fmla="*/ 162 h 162"/>
              <a:gd name="T2" fmla="*/ 0 w 448"/>
              <a:gd name="T3" fmla="*/ 162 h 162"/>
              <a:gd name="T4" fmla="*/ 111 w 448"/>
              <a:gd name="T5" fmla="*/ 70 h 162"/>
              <a:gd name="T6" fmla="*/ 235 w 448"/>
              <a:gd name="T7" fmla="*/ 17 h 162"/>
              <a:gd name="T8" fmla="*/ 341 w 448"/>
              <a:gd name="T9" fmla="*/ 18 h 162"/>
              <a:gd name="T10" fmla="*/ 351 w 448"/>
              <a:gd name="T11" fmla="*/ 21 h 162"/>
              <a:gd name="T12" fmla="*/ 448 w 448"/>
              <a:gd name="T13" fmla="*/ 83 h 162"/>
              <a:gd name="T14" fmla="*/ 448 w 448"/>
              <a:gd name="T15" fmla="*/ 83 h 162"/>
              <a:gd name="T16" fmla="*/ 235 w 448"/>
              <a:gd name="T17" fmla="*/ 18 h 162"/>
              <a:gd name="T18" fmla="*/ 0 w 448"/>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62">
                <a:moveTo>
                  <a:pt x="0" y="162"/>
                </a:moveTo>
                <a:cubicBezTo>
                  <a:pt x="0" y="162"/>
                  <a:pt x="0" y="162"/>
                  <a:pt x="0" y="162"/>
                </a:cubicBezTo>
                <a:cubicBezTo>
                  <a:pt x="36" y="125"/>
                  <a:pt x="74" y="94"/>
                  <a:pt x="111" y="70"/>
                </a:cubicBezTo>
                <a:cubicBezTo>
                  <a:pt x="153" y="44"/>
                  <a:pt x="194" y="26"/>
                  <a:pt x="235" y="17"/>
                </a:cubicBezTo>
                <a:cubicBezTo>
                  <a:pt x="270" y="9"/>
                  <a:pt x="306" y="10"/>
                  <a:pt x="341" y="18"/>
                </a:cubicBezTo>
                <a:cubicBezTo>
                  <a:pt x="344" y="19"/>
                  <a:pt x="348" y="20"/>
                  <a:pt x="351" y="21"/>
                </a:cubicBezTo>
                <a:cubicBezTo>
                  <a:pt x="390" y="33"/>
                  <a:pt x="423" y="54"/>
                  <a:pt x="448" y="83"/>
                </a:cubicBezTo>
                <a:cubicBezTo>
                  <a:pt x="448" y="83"/>
                  <a:pt x="448" y="83"/>
                  <a:pt x="448" y="83"/>
                </a:cubicBezTo>
                <a:cubicBezTo>
                  <a:pt x="398" y="26"/>
                  <a:pt x="315" y="0"/>
                  <a:pt x="235" y="18"/>
                </a:cubicBezTo>
                <a:cubicBezTo>
                  <a:pt x="158" y="35"/>
                  <a:pt x="76" y="85"/>
                  <a:pt x="0" y="162"/>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1" name="Freeform 61"/>
          <p:cNvSpPr/>
          <p:nvPr/>
        </p:nvSpPr>
        <p:spPr bwMode="auto">
          <a:xfrm>
            <a:off x="6386513" y="314325"/>
            <a:ext cx="230188" cy="925513"/>
          </a:xfrm>
          <a:custGeom>
            <a:avLst/>
            <a:gdLst>
              <a:gd name="T0" fmla="*/ 83 w 90"/>
              <a:gd name="T1" fmla="*/ 360 h 360"/>
              <a:gd name="T2" fmla="*/ 0 w 90"/>
              <a:gd name="T3" fmla="*/ 0 h 360"/>
              <a:gd name="T4" fmla="*/ 0 w 90"/>
              <a:gd name="T5" fmla="*/ 0 h 360"/>
              <a:gd name="T6" fmla="*/ 68 w 90"/>
              <a:gd name="T7" fmla="*/ 160 h 360"/>
              <a:gd name="T8" fmla="*/ 83 w 90"/>
              <a:gd name="T9" fmla="*/ 360 h 360"/>
            </a:gdLst>
            <a:ahLst/>
            <a:cxnLst>
              <a:cxn ang="0">
                <a:pos x="T0" y="T1"/>
              </a:cxn>
              <a:cxn ang="0">
                <a:pos x="T2" y="T3"/>
              </a:cxn>
              <a:cxn ang="0">
                <a:pos x="T4" y="T5"/>
              </a:cxn>
              <a:cxn ang="0">
                <a:pos x="T6" y="T7"/>
              </a:cxn>
              <a:cxn ang="0">
                <a:pos x="T8" y="T9"/>
              </a:cxn>
            </a:cxnLst>
            <a:rect l="0" t="0" r="r" b="b"/>
            <a:pathLst>
              <a:path w="90" h="360">
                <a:moveTo>
                  <a:pt x="83" y="360"/>
                </a:moveTo>
                <a:cubicBezTo>
                  <a:pt x="90" y="210"/>
                  <a:pt x="60" y="82"/>
                  <a:pt x="0" y="0"/>
                </a:cubicBezTo>
                <a:cubicBezTo>
                  <a:pt x="0" y="0"/>
                  <a:pt x="0" y="0"/>
                  <a:pt x="0" y="0"/>
                </a:cubicBezTo>
                <a:cubicBezTo>
                  <a:pt x="31" y="42"/>
                  <a:pt x="54" y="96"/>
                  <a:pt x="68" y="160"/>
                </a:cubicBezTo>
                <a:cubicBezTo>
                  <a:pt x="82" y="220"/>
                  <a:pt x="87" y="288"/>
                  <a:pt x="83" y="36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2" name="Freeform 62"/>
          <p:cNvSpPr/>
          <p:nvPr/>
        </p:nvSpPr>
        <p:spPr bwMode="auto">
          <a:xfrm>
            <a:off x="5815013" y="-52388"/>
            <a:ext cx="800100" cy="1292225"/>
          </a:xfrm>
          <a:custGeom>
            <a:avLst/>
            <a:gdLst>
              <a:gd name="T0" fmla="*/ 305 w 311"/>
              <a:gd name="T1" fmla="*/ 503 h 503"/>
              <a:gd name="T2" fmla="*/ 224 w 311"/>
              <a:gd name="T3" fmla="*/ 125 h 503"/>
              <a:gd name="T4" fmla="*/ 0 w 311"/>
              <a:gd name="T5" fmla="*/ 9 h 503"/>
              <a:gd name="T6" fmla="*/ 0 w 311"/>
              <a:gd name="T7" fmla="*/ 8 h 503"/>
              <a:gd name="T8" fmla="*/ 225 w 311"/>
              <a:gd name="T9" fmla="*/ 124 h 503"/>
              <a:gd name="T10" fmla="*/ 291 w 311"/>
              <a:gd name="T11" fmla="*/ 294 h 503"/>
              <a:gd name="T12" fmla="*/ 305 w 311"/>
              <a:gd name="T13" fmla="*/ 503 h 503"/>
            </a:gdLst>
            <a:ahLst/>
            <a:cxnLst>
              <a:cxn ang="0">
                <a:pos x="T0" y="T1"/>
              </a:cxn>
              <a:cxn ang="0">
                <a:pos x="T2" y="T3"/>
              </a:cxn>
              <a:cxn ang="0">
                <a:pos x="T4" y="T5"/>
              </a:cxn>
              <a:cxn ang="0">
                <a:pos x="T6" y="T7"/>
              </a:cxn>
              <a:cxn ang="0">
                <a:pos x="T8" y="T9"/>
              </a:cxn>
              <a:cxn ang="0">
                <a:pos x="T10" y="T11"/>
              </a:cxn>
              <a:cxn ang="0">
                <a:pos x="T12" y="T13"/>
              </a:cxn>
            </a:cxnLst>
            <a:rect l="0" t="0" r="r" b="b"/>
            <a:pathLst>
              <a:path w="311" h="503">
                <a:moveTo>
                  <a:pt x="305" y="503"/>
                </a:moveTo>
                <a:cubicBezTo>
                  <a:pt x="311" y="346"/>
                  <a:pt x="284" y="215"/>
                  <a:pt x="224" y="125"/>
                </a:cubicBezTo>
                <a:cubicBezTo>
                  <a:pt x="173" y="46"/>
                  <a:pt x="85" y="1"/>
                  <a:pt x="0" y="9"/>
                </a:cubicBezTo>
                <a:cubicBezTo>
                  <a:pt x="0" y="8"/>
                  <a:pt x="0" y="8"/>
                  <a:pt x="0" y="8"/>
                </a:cubicBezTo>
                <a:cubicBezTo>
                  <a:pt x="85" y="0"/>
                  <a:pt x="173" y="46"/>
                  <a:pt x="225" y="124"/>
                </a:cubicBezTo>
                <a:cubicBezTo>
                  <a:pt x="255" y="170"/>
                  <a:pt x="277" y="227"/>
                  <a:pt x="291" y="294"/>
                </a:cubicBezTo>
                <a:cubicBezTo>
                  <a:pt x="304" y="357"/>
                  <a:pt x="309" y="428"/>
                  <a:pt x="305" y="50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3" name="Freeform 63"/>
          <p:cNvSpPr/>
          <p:nvPr/>
        </p:nvSpPr>
        <p:spPr bwMode="auto">
          <a:xfrm>
            <a:off x="5021263" y="-230188"/>
            <a:ext cx="1593850" cy="1470025"/>
          </a:xfrm>
          <a:custGeom>
            <a:avLst/>
            <a:gdLst>
              <a:gd name="T0" fmla="*/ 614 w 620"/>
              <a:gd name="T1" fmla="*/ 572 h 572"/>
              <a:gd name="T2" fmla="*/ 556 w 620"/>
              <a:gd name="T3" fmla="*/ 214 h 572"/>
              <a:gd name="T4" fmla="*/ 385 w 620"/>
              <a:gd name="T5" fmla="*/ 39 h 572"/>
              <a:gd name="T6" fmla="*/ 366 w 620"/>
              <a:gd name="T7" fmla="*/ 33 h 572"/>
              <a:gd name="T8" fmla="*/ 1 w 620"/>
              <a:gd name="T9" fmla="*/ 189 h 572"/>
              <a:gd name="T10" fmla="*/ 0 w 620"/>
              <a:gd name="T11" fmla="*/ 189 h 572"/>
              <a:gd name="T12" fmla="*/ 182 w 620"/>
              <a:gd name="T13" fmla="*/ 55 h 572"/>
              <a:gd name="T14" fmla="*/ 284 w 620"/>
              <a:gd name="T15" fmla="*/ 27 h 572"/>
              <a:gd name="T16" fmla="*/ 386 w 620"/>
              <a:gd name="T17" fmla="*/ 38 h 572"/>
              <a:gd name="T18" fmla="*/ 557 w 620"/>
              <a:gd name="T19" fmla="*/ 213 h 572"/>
              <a:gd name="T20" fmla="*/ 615 w 620"/>
              <a:gd name="T21" fmla="*/ 572 h 572"/>
              <a:gd name="T22" fmla="*/ 614 w 620"/>
              <a:gd name="T23"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572">
                <a:moveTo>
                  <a:pt x="614" y="572"/>
                </a:moveTo>
                <a:cubicBezTo>
                  <a:pt x="619" y="433"/>
                  <a:pt x="599" y="309"/>
                  <a:pt x="556" y="214"/>
                </a:cubicBezTo>
                <a:cubicBezTo>
                  <a:pt x="518" y="127"/>
                  <a:pt x="455" y="63"/>
                  <a:pt x="385" y="39"/>
                </a:cubicBezTo>
                <a:cubicBezTo>
                  <a:pt x="379" y="36"/>
                  <a:pt x="372" y="35"/>
                  <a:pt x="366" y="33"/>
                </a:cubicBezTo>
                <a:cubicBezTo>
                  <a:pt x="234" y="0"/>
                  <a:pt x="88" y="95"/>
                  <a:pt x="1" y="189"/>
                </a:cubicBezTo>
                <a:cubicBezTo>
                  <a:pt x="0" y="189"/>
                  <a:pt x="0" y="189"/>
                  <a:pt x="0" y="189"/>
                </a:cubicBezTo>
                <a:cubicBezTo>
                  <a:pt x="54" y="130"/>
                  <a:pt x="119" y="83"/>
                  <a:pt x="182" y="55"/>
                </a:cubicBezTo>
                <a:cubicBezTo>
                  <a:pt x="217" y="39"/>
                  <a:pt x="251" y="30"/>
                  <a:pt x="284" y="27"/>
                </a:cubicBezTo>
                <a:cubicBezTo>
                  <a:pt x="320" y="23"/>
                  <a:pt x="354" y="27"/>
                  <a:pt x="386" y="38"/>
                </a:cubicBezTo>
                <a:cubicBezTo>
                  <a:pt x="456" y="63"/>
                  <a:pt x="518" y="127"/>
                  <a:pt x="557" y="213"/>
                </a:cubicBezTo>
                <a:cubicBezTo>
                  <a:pt x="600" y="308"/>
                  <a:pt x="620" y="433"/>
                  <a:pt x="615" y="572"/>
                </a:cubicBezTo>
                <a:lnTo>
                  <a:pt x="614" y="572"/>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4" name="Freeform 64"/>
          <p:cNvSpPr/>
          <p:nvPr/>
        </p:nvSpPr>
        <p:spPr bwMode="auto">
          <a:xfrm>
            <a:off x="4846638" y="-268288"/>
            <a:ext cx="1768475" cy="1508125"/>
          </a:xfrm>
          <a:custGeom>
            <a:avLst/>
            <a:gdLst>
              <a:gd name="T0" fmla="*/ 682 w 688"/>
              <a:gd name="T1" fmla="*/ 587 h 587"/>
              <a:gd name="T2" fmla="*/ 608 w 688"/>
              <a:gd name="T3" fmla="*/ 190 h 587"/>
              <a:gd name="T4" fmla="*/ 423 w 688"/>
              <a:gd name="T5" fmla="*/ 33 h 587"/>
              <a:gd name="T6" fmla="*/ 404 w 688"/>
              <a:gd name="T7" fmla="*/ 29 h 587"/>
              <a:gd name="T8" fmla="*/ 1 w 688"/>
              <a:gd name="T9" fmla="*/ 258 h 587"/>
              <a:gd name="T10" fmla="*/ 0 w 688"/>
              <a:gd name="T11" fmla="*/ 257 h 587"/>
              <a:gd name="T12" fmla="*/ 180 w 688"/>
              <a:gd name="T13" fmla="*/ 85 h 587"/>
              <a:gd name="T14" fmla="*/ 404 w 688"/>
              <a:gd name="T15" fmla="*/ 29 h 587"/>
              <a:gd name="T16" fmla="*/ 518 w 688"/>
              <a:gd name="T17" fmla="*/ 80 h 587"/>
              <a:gd name="T18" fmla="*/ 609 w 688"/>
              <a:gd name="T19" fmla="*/ 190 h 587"/>
              <a:gd name="T20" fmla="*/ 683 w 688"/>
              <a:gd name="T21" fmla="*/ 587 h 587"/>
              <a:gd name="T22" fmla="*/ 682 w 688"/>
              <a:gd name="T23"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8" h="587">
                <a:moveTo>
                  <a:pt x="682" y="587"/>
                </a:moveTo>
                <a:cubicBezTo>
                  <a:pt x="688" y="429"/>
                  <a:pt x="662" y="291"/>
                  <a:pt x="608" y="190"/>
                </a:cubicBezTo>
                <a:cubicBezTo>
                  <a:pt x="564" y="109"/>
                  <a:pt x="496" y="51"/>
                  <a:pt x="423" y="33"/>
                </a:cubicBezTo>
                <a:cubicBezTo>
                  <a:pt x="416" y="32"/>
                  <a:pt x="410" y="30"/>
                  <a:pt x="404" y="29"/>
                </a:cubicBezTo>
                <a:cubicBezTo>
                  <a:pt x="211" y="0"/>
                  <a:pt x="47" y="197"/>
                  <a:pt x="1" y="258"/>
                </a:cubicBezTo>
                <a:cubicBezTo>
                  <a:pt x="0" y="257"/>
                  <a:pt x="0" y="257"/>
                  <a:pt x="0" y="257"/>
                </a:cubicBezTo>
                <a:cubicBezTo>
                  <a:pt x="38" y="207"/>
                  <a:pt x="100" y="136"/>
                  <a:pt x="180" y="85"/>
                </a:cubicBezTo>
                <a:cubicBezTo>
                  <a:pt x="257" y="37"/>
                  <a:pt x="332" y="18"/>
                  <a:pt x="404" y="29"/>
                </a:cubicBezTo>
                <a:cubicBezTo>
                  <a:pt x="443" y="35"/>
                  <a:pt x="482" y="52"/>
                  <a:pt x="518" y="80"/>
                </a:cubicBezTo>
                <a:cubicBezTo>
                  <a:pt x="554" y="108"/>
                  <a:pt x="585" y="146"/>
                  <a:pt x="609" y="190"/>
                </a:cubicBezTo>
                <a:cubicBezTo>
                  <a:pt x="663" y="291"/>
                  <a:pt x="688" y="428"/>
                  <a:pt x="683" y="587"/>
                </a:cubicBezTo>
                <a:lnTo>
                  <a:pt x="682" y="587"/>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5" name="Freeform 65"/>
          <p:cNvSpPr/>
          <p:nvPr/>
        </p:nvSpPr>
        <p:spPr bwMode="auto">
          <a:xfrm>
            <a:off x="708025" y="1239837"/>
            <a:ext cx="5894388" cy="4816476"/>
          </a:xfrm>
          <a:custGeom>
            <a:avLst/>
            <a:gdLst>
              <a:gd name="T0" fmla="*/ 0 w 2293"/>
              <a:gd name="T1" fmla="*/ 1866 h 1874"/>
              <a:gd name="T2" fmla="*/ 0 w 2293"/>
              <a:gd name="T3" fmla="*/ 1865 h 1874"/>
              <a:gd name="T4" fmla="*/ 360 w 2293"/>
              <a:gd name="T5" fmla="*/ 1851 h 1874"/>
              <a:gd name="T6" fmla="*/ 770 w 2293"/>
              <a:gd name="T7" fmla="*/ 1748 h 1874"/>
              <a:gd name="T8" fmla="*/ 1586 w 2293"/>
              <a:gd name="T9" fmla="*/ 1274 h 1874"/>
              <a:gd name="T10" fmla="*/ 2129 w 2293"/>
              <a:gd name="T11" fmla="*/ 607 h 1874"/>
              <a:gd name="T12" fmla="*/ 2292 w 2293"/>
              <a:gd name="T13" fmla="*/ 0 h 1874"/>
              <a:gd name="T14" fmla="*/ 2293 w 2293"/>
              <a:gd name="T15" fmla="*/ 0 h 1874"/>
              <a:gd name="T16" fmla="*/ 2130 w 2293"/>
              <a:gd name="T17" fmla="*/ 607 h 1874"/>
              <a:gd name="T18" fmla="*/ 1586 w 2293"/>
              <a:gd name="T19" fmla="*/ 1275 h 1874"/>
              <a:gd name="T20" fmla="*/ 770 w 2293"/>
              <a:gd name="T21" fmla="*/ 1748 h 1874"/>
              <a:gd name="T22" fmla="*/ 360 w 2293"/>
              <a:gd name="T23" fmla="*/ 1852 h 1874"/>
              <a:gd name="T24" fmla="*/ 0 w 2293"/>
              <a:gd name="T25" fmla="*/ 1866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3" h="1874">
                <a:moveTo>
                  <a:pt x="0" y="1866"/>
                </a:moveTo>
                <a:cubicBezTo>
                  <a:pt x="0" y="1865"/>
                  <a:pt x="0" y="1865"/>
                  <a:pt x="0" y="1865"/>
                </a:cubicBezTo>
                <a:cubicBezTo>
                  <a:pt x="113" y="1873"/>
                  <a:pt x="235" y="1869"/>
                  <a:pt x="360" y="1851"/>
                </a:cubicBezTo>
                <a:cubicBezTo>
                  <a:pt x="496" y="1831"/>
                  <a:pt x="634" y="1796"/>
                  <a:pt x="770" y="1748"/>
                </a:cubicBezTo>
                <a:cubicBezTo>
                  <a:pt x="1061" y="1644"/>
                  <a:pt x="1343" y="1481"/>
                  <a:pt x="1586" y="1274"/>
                </a:cubicBezTo>
                <a:cubicBezTo>
                  <a:pt x="1818" y="1076"/>
                  <a:pt x="2006" y="845"/>
                  <a:pt x="2129" y="607"/>
                </a:cubicBezTo>
                <a:cubicBezTo>
                  <a:pt x="2235" y="402"/>
                  <a:pt x="2291" y="192"/>
                  <a:pt x="2292" y="0"/>
                </a:cubicBezTo>
                <a:cubicBezTo>
                  <a:pt x="2293" y="0"/>
                  <a:pt x="2293" y="0"/>
                  <a:pt x="2293" y="0"/>
                </a:cubicBezTo>
                <a:cubicBezTo>
                  <a:pt x="2292" y="192"/>
                  <a:pt x="2236" y="402"/>
                  <a:pt x="2130" y="607"/>
                </a:cubicBezTo>
                <a:cubicBezTo>
                  <a:pt x="2007" y="846"/>
                  <a:pt x="1819" y="1077"/>
                  <a:pt x="1586" y="1275"/>
                </a:cubicBezTo>
                <a:cubicBezTo>
                  <a:pt x="1343" y="1481"/>
                  <a:pt x="1061" y="1645"/>
                  <a:pt x="770" y="1748"/>
                </a:cubicBezTo>
                <a:cubicBezTo>
                  <a:pt x="634" y="1797"/>
                  <a:pt x="496" y="1832"/>
                  <a:pt x="360" y="1852"/>
                </a:cubicBezTo>
                <a:cubicBezTo>
                  <a:pt x="235" y="1870"/>
                  <a:pt x="113" y="1874"/>
                  <a:pt x="0" y="186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6" name="Freeform 66"/>
          <p:cNvSpPr/>
          <p:nvPr/>
        </p:nvSpPr>
        <p:spPr bwMode="auto">
          <a:xfrm>
            <a:off x="2498725" y="1239837"/>
            <a:ext cx="4103688" cy="4770438"/>
          </a:xfrm>
          <a:custGeom>
            <a:avLst/>
            <a:gdLst>
              <a:gd name="T0" fmla="*/ 0 w 1596"/>
              <a:gd name="T1" fmla="*/ 1856 h 1856"/>
              <a:gd name="T2" fmla="*/ 0 w 1596"/>
              <a:gd name="T3" fmla="*/ 1856 h 1856"/>
              <a:gd name="T4" fmla="*/ 584 w 1596"/>
              <a:gd name="T5" fmla="*/ 1603 h 1856"/>
              <a:gd name="T6" fmla="*/ 1127 w 1596"/>
              <a:gd name="T7" fmla="*/ 1127 h 1856"/>
              <a:gd name="T8" fmla="*/ 1481 w 1596"/>
              <a:gd name="T9" fmla="*/ 541 h 1856"/>
              <a:gd name="T10" fmla="*/ 1595 w 1596"/>
              <a:gd name="T11" fmla="*/ 0 h 1856"/>
              <a:gd name="T12" fmla="*/ 1596 w 1596"/>
              <a:gd name="T13" fmla="*/ 0 h 1856"/>
              <a:gd name="T14" fmla="*/ 1566 w 1596"/>
              <a:gd name="T15" fmla="*/ 264 h 1856"/>
              <a:gd name="T16" fmla="*/ 1482 w 1596"/>
              <a:gd name="T17" fmla="*/ 542 h 1856"/>
              <a:gd name="T18" fmla="*/ 1332 w 1596"/>
              <a:gd name="T19" fmla="*/ 842 h 1856"/>
              <a:gd name="T20" fmla="*/ 1127 w 1596"/>
              <a:gd name="T21" fmla="*/ 1128 h 1856"/>
              <a:gd name="T22" fmla="*/ 872 w 1596"/>
              <a:gd name="T23" fmla="*/ 1388 h 1856"/>
              <a:gd name="T24" fmla="*/ 585 w 1596"/>
              <a:gd name="T25" fmla="*/ 1604 h 1856"/>
              <a:gd name="T26" fmla="*/ 293 w 1596"/>
              <a:gd name="T27" fmla="*/ 1759 h 1856"/>
              <a:gd name="T28" fmla="*/ 0 w 1596"/>
              <a:gd name="T2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6" h="1856">
                <a:moveTo>
                  <a:pt x="0" y="1856"/>
                </a:moveTo>
                <a:cubicBezTo>
                  <a:pt x="0" y="1856"/>
                  <a:pt x="0" y="1856"/>
                  <a:pt x="0" y="1856"/>
                </a:cubicBezTo>
                <a:cubicBezTo>
                  <a:pt x="193" y="1810"/>
                  <a:pt x="395" y="1723"/>
                  <a:pt x="584" y="1603"/>
                </a:cubicBezTo>
                <a:cubicBezTo>
                  <a:pt x="784" y="1477"/>
                  <a:pt x="971" y="1312"/>
                  <a:pt x="1127" y="1127"/>
                </a:cubicBezTo>
                <a:cubicBezTo>
                  <a:pt x="1278" y="946"/>
                  <a:pt x="1401" y="744"/>
                  <a:pt x="1481" y="541"/>
                </a:cubicBezTo>
                <a:cubicBezTo>
                  <a:pt x="1554" y="358"/>
                  <a:pt x="1593" y="171"/>
                  <a:pt x="1595" y="0"/>
                </a:cubicBezTo>
                <a:cubicBezTo>
                  <a:pt x="1596" y="0"/>
                  <a:pt x="1596" y="0"/>
                  <a:pt x="1596" y="0"/>
                </a:cubicBezTo>
                <a:cubicBezTo>
                  <a:pt x="1595" y="85"/>
                  <a:pt x="1585" y="174"/>
                  <a:pt x="1566" y="264"/>
                </a:cubicBezTo>
                <a:cubicBezTo>
                  <a:pt x="1547" y="355"/>
                  <a:pt x="1519" y="449"/>
                  <a:pt x="1482" y="542"/>
                </a:cubicBezTo>
                <a:cubicBezTo>
                  <a:pt x="1442" y="643"/>
                  <a:pt x="1391" y="744"/>
                  <a:pt x="1332" y="842"/>
                </a:cubicBezTo>
                <a:cubicBezTo>
                  <a:pt x="1272" y="940"/>
                  <a:pt x="1203" y="1037"/>
                  <a:pt x="1127" y="1128"/>
                </a:cubicBezTo>
                <a:cubicBezTo>
                  <a:pt x="1049" y="1221"/>
                  <a:pt x="963" y="1308"/>
                  <a:pt x="872" y="1388"/>
                </a:cubicBezTo>
                <a:cubicBezTo>
                  <a:pt x="781" y="1468"/>
                  <a:pt x="684" y="1541"/>
                  <a:pt x="585" y="1604"/>
                </a:cubicBezTo>
                <a:cubicBezTo>
                  <a:pt x="489" y="1664"/>
                  <a:pt x="391" y="1716"/>
                  <a:pt x="293" y="1759"/>
                </a:cubicBezTo>
                <a:cubicBezTo>
                  <a:pt x="195" y="1801"/>
                  <a:pt x="97" y="1834"/>
                  <a:pt x="0" y="185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7" name="Freeform 67"/>
          <p:cNvSpPr/>
          <p:nvPr/>
        </p:nvSpPr>
        <p:spPr bwMode="auto">
          <a:xfrm>
            <a:off x="4510088" y="1239837"/>
            <a:ext cx="2092325" cy="3741738"/>
          </a:xfrm>
          <a:custGeom>
            <a:avLst/>
            <a:gdLst>
              <a:gd name="T0" fmla="*/ 0 w 814"/>
              <a:gd name="T1" fmla="*/ 1456 h 1456"/>
              <a:gd name="T2" fmla="*/ 0 w 814"/>
              <a:gd name="T3" fmla="*/ 1456 h 1456"/>
              <a:gd name="T4" fmla="*/ 285 w 814"/>
              <a:gd name="T5" fmla="*/ 1228 h 1456"/>
              <a:gd name="T6" fmla="*/ 547 w 814"/>
              <a:gd name="T7" fmla="*/ 881 h 1456"/>
              <a:gd name="T8" fmla="*/ 813 w 814"/>
              <a:gd name="T9" fmla="*/ 0 h 1456"/>
              <a:gd name="T10" fmla="*/ 814 w 814"/>
              <a:gd name="T11" fmla="*/ 0 h 1456"/>
              <a:gd name="T12" fmla="*/ 548 w 814"/>
              <a:gd name="T13" fmla="*/ 881 h 1456"/>
              <a:gd name="T14" fmla="*/ 286 w 814"/>
              <a:gd name="T15" fmla="*/ 1228 h 1456"/>
              <a:gd name="T16" fmla="*/ 0 w 814"/>
              <a:gd name="T17" fmla="*/ 1456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1456">
                <a:moveTo>
                  <a:pt x="0" y="1456"/>
                </a:moveTo>
                <a:cubicBezTo>
                  <a:pt x="0" y="1456"/>
                  <a:pt x="0" y="1456"/>
                  <a:pt x="0" y="1456"/>
                </a:cubicBezTo>
                <a:cubicBezTo>
                  <a:pt x="100" y="1396"/>
                  <a:pt x="196" y="1320"/>
                  <a:pt x="285" y="1228"/>
                </a:cubicBezTo>
                <a:cubicBezTo>
                  <a:pt x="384" y="1126"/>
                  <a:pt x="472" y="1009"/>
                  <a:pt x="547" y="881"/>
                </a:cubicBezTo>
                <a:cubicBezTo>
                  <a:pt x="711" y="602"/>
                  <a:pt x="805" y="289"/>
                  <a:pt x="813" y="0"/>
                </a:cubicBezTo>
                <a:cubicBezTo>
                  <a:pt x="814" y="0"/>
                  <a:pt x="814" y="0"/>
                  <a:pt x="814" y="0"/>
                </a:cubicBezTo>
                <a:cubicBezTo>
                  <a:pt x="806" y="290"/>
                  <a:pt x="712" y="602"/>
                  <a:pt x="548" y="881"/>
                </a:cubicBezTo>
                <a:cubicBezTo>
                  <a:pt x="473" y="1010"/>
                  <a:pt x="384" y="1127"/>
                  <a:pt x="286" y="1228"/>
                </a:cubicBezTo>
                <a:cubicBezTo>
                  <a:pt x="196" y="1320"/>
                  <a:pt x="100" y="1397"/>
                  <a:pt x="0" y="145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8" name="Freeform 68"/>
          <p:cNvSpPr/>
          <p:nvPr/>
        </p:nvSpPr>
        <p:spPr bwMode="auto">
          <a:xfrm>
            <a:off x="5141913" y="1239837"/>
            <a:ext cx="1460500" cy="2346325"/>
          </a:xfrm>
          <a:custGeom>
            <a:avLst/>
            <a:gdLst>
              <a:gd name="T0" fmla="*/ 0 w 568"/>
              <a:gd name="T1" fmla="*/ 913 h 913"/>
              <a:gd name="T2" fmla="*/ 0 w 568"/>
              <a:gd name="T3" fmla="*/ 912 h 913"/>
              <a:gd name="T4" fmla="*/ 163 w 568"/>
              <a:gd name="T5" fmla="*/ 823 h 913"/>
              <a:gd name="T6" fmla="*/ 337 w 568"/>
              <a:gd name="T7" fmla="*/ 638 h 913"/>
              <a:gd name="T8" fmla="*/ 567 w 568"/>
              <a:gd name="T9" fmla="*/ 0 h 913"/>
              <a:gd name="T10" fmla="*/ 568 w 568"/>
              <a:gd name="T11" fmla="*/ 0 h 913"/>
              <a:gd name="T12" fmla="*/ 495 w 568"/>
              <a:gd name="T13" fmla="*/ 345 h 913"/>
              <a:gd name="T14" fmla="*/ 338 w 568"/>
              <a:gd name="T15" fmla="*/ 639 h 913"/>
              <a:gd name="T16" fmla="*/ 163 w 568"/>
              <a:gd name="T17" fmla="*/ 824 h 913"/>
              <a:gd name="T18" fmla="*/ 0 w 568"/>
              <a:gd name="T19" fmla="*/ 91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913">
                <a:moveTo>
                  <a:pt x="0" y="913"/>
                </a:moveTo>
                <a:cubicBezTo>
                  <a:pt x="0" y="912"/>
                  <a:pt x="0" y="912"/>
                  <a:pt x="0" y="912"/>
                </a:cubicBezTo>
                <a:cubicBezTo>
                  <a:pt x="53" y="895"/>
                  <a:pt x="108" y="866"/>
                  <a:pt x="163" y="823"/>
                </a:cubicBezTo>
                <a:cubicBezTo>
                  <a:pt x="225" y="775"/>
                  <a:pt x="284" y="712"/>
                  <a:pt x="337" y="638"/>
                </a:cubicBezTo>
                <a:cubicBezTo>
                  <a:pt x="473" y="451"/>
                  <a:pt x="557" y="218"/>
                  <a:pt x="567" y="0"/>
                </a:cubicBezTo>
                <a:cubicBezTo>
                  <a:pt x="568" y="0"/>
                  <a:pt x="568" y="0"/>
                  <a:pt x="568" y="0"/>
                </a:cubicBezTo>
                <a:cubicBezTo>
                  <a:pt x="562" y="115"/>
                  <a:pt x="538" y="231"/>
                  <a:pt x="495" y="345"/>
                </a:cubicBezTo>
                <a:cubicBezTo>
                  <a:pt x="456" y="449"/>
                  <a:pt x="402" y="550"/>
                  <a:pt x="338" y="639"/>
                </a:cubicBezTo>
                <a:cubicBezTo>
                  <a:pt x="285" y="713"/>
                  <a:pt x="226" y="775"/>
                  <a:pt x="163" y="824"/>
                </a:cubicBezTo>
                <a:cubicBezTo>
                  <a:pt x="109" y="866"/>
                  <a:pt x="54" y="896"/>
                  <a:pt x="0" y="91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9" name="Freeform 69"/>
          <p:cNvSpPr/>
          <p:nvPr/>
        </p:nvSpPr>
        <p:spPr bwMode="auto">
          <a:xfrm>
            <a:off x="5403850" y="1239837"/>
            <a:ext cx="1198563" cy="2674938"/>
          </a:xfrm>
          <a:custGeom>
            <a:avLst/>
            <a:gdLst>
              <a:gd name="T0" fmla="*/ 1 w 466"/>
              <a:gd name="T1" fmla="*/ 1041 h 1041"/>
              <a:gd name="T2" fmla="*/ 0 w 466"/>
              <a:gd name="T3" fmla="*/ 1041 h 1041"/>
              <a:gd name="T4" fmla="*/ 307 w 466"/>
              <a:gd name="T5" fmla="*/ 613 h 1041"/>
              <a:gd name="T6" fmla="*/ 465 w 466"/>
              <a:gd name="T7" fmla="*/ 0 h 1041"/>
              <a:gd name="T8" fmla="*/ 466 w 466"/>
              <a:gd name="T9" fmla="*/ 0 h 1041"/>
              <a:gd name="T10" fmla="*/ 308 w 466"/>
              <a:gd name="T11" fmla="*/ 613 h 1041"/>
              <a:gd name="T12" fmla="*/ 1 w 466"/>
              <a:gd name="T13" fmla="*/ 1041 h 1041"/>
            </a:gdLst>
            <a:ahLst/>
            <a:cxnLst>
              <a:cxn ang="0">
                <a:pos x="T0" y="T1"/>
              </a:cxn>
              <a:cxn ang="0">
                <a:pos x="T2" y="T3"/>
              </a:cxn>
              <a:cxn ang="0">
                <a:pos x="T4" y="T5"/>
              </a:cxn>
              <a:cxn ang="0">
                <a:pos x="T6" y="T7"/>
              </a:cxn>
              <a:cxn ang="0">
                <a:pos x="T8" y="T9"/>
              </a:cxn>
              <a:cxn ang="0">
                <a:pos x="T10" y="T11"/>
              </a:cxn>
              <a:cxn ang="0">
                <a:pos x="T12" y="T13"/>
              </a:cxn>
            </a:cxnLst>
            <a:rect l="0" t="0" r="r" b="b"/>
            <a:pathLst>
              <a:path w="466" h="1041">
                <a:moveTo>
                  <a:pt x="1" y="1041"/>
                </a:moveTo>
                <a:cubicBezTo>
                  <a:pt x="0" y="1041"/>
                  <a:pt x="0" y="1041"/>
                  <a:pt x="0" y="1041"/>
                </a:cubicBezTo>
                <a:cubicBezTo>
                  <a:pt x="120" y="932"/>
                  <a:pt x="226" y="784"/>
                  <a:pt x="307" y="613"/>
                </a:cubicBezTo>
                <a:cubicBezTo>
                  <a:pt x="403" y="412"/>
                  <a:pt x="458" y="200"/>
                  <a:pt x="465" y="0"/>
                </a:cubicBezTo>
                <a:cubicBezTo>
                  <a:pt x="466" y="0"/>
                  <a:pt x="466" y="0"/>
                  <a:pt x="466" y="0"/>
                </a:cubicBezTo>
                <a:cubicBezTo>
                  <a:pt x="458" y="200"/>
                  <a:pt x="404" y="412"/>
                  <a:pt x="308" y="613"/>
                </a:cubicBezTo>
                <a:cubicBezTo>
                  <a:pt x="226" y="784"/>
                  <a:pt x="120" y="932"/>
                  <a:pt x="1" y="104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0" name="Freeform 70"/>
          <p:cNvSpPr/>
          <p:nvPr/>
        </p:nvSpPr>
        <p:spPr bwMode="auto">
          <a:xfrm>
            <a:off x="5116513" y="265112"/>
            <a:ext cx="1485900" cy="974725"/>
          </a:xfrm>
          <a:custGeom>
            <a:avLst/>
            <a:gdLst>
              <a:gd name="T0" fmla="*/ 577 w 578"/>
              <a:gd name="T1" fmla="*/ 379 h 379"/>
              <a:gd name="T2" fmla="*/ 359 w 578"/>
              <a:gd name="T3" fmla="*/ 108 h 379"/>
              <a:gd name="T4" fmla="*/ 0 w 578"/>
              <a:gd name="T5" fmla="*/ 0 h 379"/>
              <a:gd name="T6" fmla="*/ 1 w 578"/>
              <a:gd name="T7" fmla="*/ 0 h 379"/>
              <a:gd name="T8" fmla="*/ 360 w 578"/>
              <a:gd name="T9" fmla="*/ 107 h 379"/>
              <a:gd name="T10" fmla="*/ 508 w 578"/>
              <a:gd name="T11" fmla="*/ 219 h 379"/>
              <a:gd name="T12" fmla="*/ 578 w 578"/>
              <a:gd name="T13" fmla="*/ 379 h 379"/>
              <a:gd name="T14" fmla="*/ 577 w 57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8" h="379">
                <a:moveTo>
                  <a:pt x="577" y="379"/>
                </a:moveTo>
                <a:cubicBezTo>
                  <a:pt x="570" y="231"/>
                  <a:pt x="422" y="140"/>
                  <a:pt x="359" y="108"/>
                </a:cubicBezTo>
                <a:cubicBezTo>
                  <a:pt x="262" y="58"/>
                  <a:pt x="148" y="24"/>
                  <a:pt x="0" y="0"/>
                </a:cubicBezTo>
                <a:cubicBezTo>
                  <a:pt x="1" y="0"/>
                  <a:pt x="1" y="0"/>
                  <a:pt x="1" y="0"/>
                </a:cubicBezTo>
                <a:cubicBezTo>
                  <a:pt x="148" y="23"/>
                  <a:pt x="262" y="57"/>
                  <a:pt x="360" y="107"/>
                </a:cubicBezTo>
                <a:cubicBezTo>
                  <a:pt x="419" y="138"/>
                  <a:pt x="470" y="176"/>
                  <a:pt x="508" y="219"/>
                </a:cubicBezTo>
                <a:cubicBezTo>
                  <a:pt x="551" y="269"/>
                  <a:pt x="575" y="323"/>
                  <a:pt x="578" y="379"/>
                </a:cubicBezTo>
                <a:lnTo>
                  <a:pt x="577" y="379"/>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1" name="Freeform 71"/>
          <p:cNvSpPr/>
          <p:nvPr/>
        </p:nvSpPr>
        <p:spPr bwMode="auto">
          <a:xfrm>
            <a:off x="3079750" y="1239837"/>
            <a:ext cx="3522663" cy="1325563"/>
          </a:xfrm>
          <a:custGeom>
            <a:avLst/>
            <a:gdLst>
              <a:gd name="T0" fmla="*/ 0 w 1370"/>
              <a:gd name="T1" fmla="*/ 516 h 516"/>
              <a:gd name="T2" fmla="*/ 0 w 1370"/>
              <a:gd name="T3" fmla="*/ 515 h 516"/>
              <a:gd name="T4" fmla="*/ 529 w 1370"/>
              <a:gd name="T5" fmla="*/ 319 h 516"/>
              <a:gd name="T6" fmla="*/ 860 w 1370"/>
              <a:gd name="T7" fmla="*/ 204 h 516"/>
              <a:gd name="T8" fmla="*/ 1008 w 1370"/>
              <a:gd name="T9" fmla="*/ 153 h 516"/>
              <a:gd name="T10" fmla="*/ 1034 w 1370"/>
              <a:gd name="T11" fmla="*/ 144 h 516"/>
              <a:gd name="T12" fmla="*/ 1180 w 1370"/>
              <a:gd name="T13" fmla="*/ 92 h 516"/>
              <a:gd name="T14" fmla="*/ 1296 w 1370"/>
              <a:gd name="T15" fmla="*/ 48 h 516"/>
              <a:gd name="T16" fmla="*/ 1369 w 1370"/>
              <a:gd name="T17" fmla="*/ 5 h 516"/>
              <a:gd name="T18" fmla="*/ 1369 w 1370"/>
              <a:gd name="T19" fmla="*/ 1 h 516"/>
              <a:gd name="T20" fmla="*/ 1370 w 1370"/>
              <a:gd name="T21" fmla="*/ 0 h 516"/>
              <a:gd name="T22" fmla="*/ 1370 w 1370"/>
              <a:gd name="T23" fmla="*/ 5 h 516"/>
              <a:gd name="T24" fmla="*/ 1296 w 1370"/>
              <a:gd name="T25" fmla="*/ 48 h 516"/>
              <a:gd name="T26" fmla="*/ 1180 w 1370"/>
              <a:gd name="T27" fmla="*/ 93 h 516"/>
              <a:gd name="T28" fmla="*/ 1035 w 1370"/>
              <a:gd name="T29" fmla="*/ 144 h 516"/>
              <a:gd name="T30" fmla="*/ 1008 w 1370"/>
              <a:gd name="T31" fmla="*/ 154 h 516"/>
              <a:gd name="T32" fmla="*/ 860 w 1370"/>
              <a:gd name="T33" fmla="*/ 205 h 516"/>
              <a:gd name="T34" fmla="*/ 530 w 1370"/>
              <a:gd name="T35" fmla="*/ 320 h 516"/>
              <a:gd name="T36" fmla="*/ 0 w 1370"/>
              <a:gd name="T3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516">
                <a:moveTo>
                  <a:pt x="0" y="516"/>
                </a:moveTo>
                <a:cubicBezTo>
                  <a:pt x="0" y="515"/>
                  <a:pt x="0" y="515"/>
                  <a:pt x="0" y="515"/>
                </a:cubicBezTo>
                <a:cubicBezTo>
                  <a:pt x="161" y="452"/>
                  <a:pt x="334" y="388"/>
                  <a:pt x="529" y="319"/>
                </a:cubicBezTo>
                <a:cubicBezTo>
                  <a:pt x="645" y="278"/>
                  <a:pt x="754" y="240"/>
                  <a:pt x="860" y="204"/>
                </a:cubicBezTo>
                <a:cubicBezTo>
                  <a:pt x="912" y="186"/>
                  <a:pt x="960" y="169"/>
                  <a:pt x="1008" y="153"/>
                </a:cubicBezTo>
                <a:cubicBezTo>
                  <a:pt x="1017" y="150"/>
                  <a:pt x="1026" y="147"/>
                  <a:pt x="1034" y="144"/>
                </a:cubicBezTo>
                <a:cubicBezTo>
                  <a:pt x="1087" y="125"/>
                  <a:pt x="1136" y="108"/>
                  <a:pt x="1180" y="92"/>
                </a:cubicBezTo>
                <a:cubicBezTo>
                  <a:pt x="1230" y="74"/>
                  <a:pt x="1267" y="60"/>
                  <a:pt x="1296" y="48"/>
                </a:cubicBezTo>
                <a:cubicBezTo>
                  <a:pt x="1341" y="29"/>
                  <a:pt x="1366" y="14"/>
                  <a:pt x="1369" y="5"/>
                </a:cubicBezTo>
                <a:cubicBezTo>
                  <a:pt x="1370" y="3"/>
                  <a:pt x="1370" y="2"/>
                  <a:pt x="1369" y="1"/>
                </a:cubicBezTo>
                <a:cubicBezTo>
                  <a:pt x="1370" y="0"/>
                  <a:pt x="1370" y="0"/>
                  <a:pt x="1370" y="0"/>
                </a:cubicBezTo>
                <a:cubicBezTo>
                  <a:pt x="1370" y="2"/>
                  <a:pt x="1370" y="3"/>
                  <a:pt x="1370" y="5"/>
                </a:cubicBezTo>
                <a:cubicBezTo>
                  <a:pt x="1366" y="15"/>
                  <a:pt x="1342" y="29"/>
                  <a:pt x="1296" y="48"/>
                </a:cubicBezTo>
                <a:cubicBezTo>
                  <a:pt x="1267" y="60"/>
                  <a:pt x="1230" y="74"/>
                  <a:pt x="1180" y="93"/>
                </a:cubicBezTo>
                <a:cubicBezTo>
                  <a:pt x="1137" y="109"/>
                  <a:pt x="1087" y="126"/>
                  <a:pt x="1035" y="144"/>
                </a:cubicBezTo>
                <a:cubicBezTo>
                  <a:pt x="1026" y="147"/>
                  <a:pt x="1017" y="150"/>
                  <a:pt x="1008" y="154"/>
                </a:cubicBezTo>
                <a:cubicBezTo>
                  <a:pt x="961" y="170"/>
                  <a:pt x="912" y="187"/>
                  <a:pt x="860" y="205"/>
                </a:cubicBezTo>
                <a:cubicBezTo>
                  <a:pt x="755" y="241"/>
                  <a:pt x="646" y="279"/>
                  <a:pt x="530" y="320"/>
                </a:cubicBezTo>
                <a:cubicBezTo>
                  <a:pt x="335" y="389"/>
                  <a:pt x="161" y="453"/>
                  <a:pt x="0" y="5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2" name="Freeform 72"/>
          <p:cNvSpPr/>
          <p:nvPr/>
        </p:nvSpPr>
        <p:spPr bwMode="auto">
          <a:xfrm>
            <a:off x="4378325" y="1016000"/>
            <a:ext cx="2233613" cy="735013"/>
          </a:xfrm>
          <a:custGeom>
            <a:avLst/>
            <a:gdLst>
              <a:gd name="T0" fmla="*/ 0 w 869"/>
              <a:gd name="T1" fmla="*/ 286 h 286"/>
              <a:gd name="T2" fmla="*/ 0 w 869"/>
              <a:gd name="T3" fmla="*/ 285 h 286"/>
              <a:gd name="T4" fmla="*/ 332 w 869"/>
              <a:gd name="T5" fmla="*/ 106 h 286"/>
              <a:gd name="T6" fmla="*/ 631 w 869"/>
              <a:gd name="T7" fmla="*/ 14 h 286"/>
              <a:gd name="T8" fmla="*/ 817 w 869"/>
              <a:gd name="T9" fmla="*/ 18 h 286"/>
              <a:gd name="T10" fmla="*/ 865 w 869"/>
              <a:gd name="T11" fmla="*/ 88 h 286"/>
              <a:gd name="T12" fmla="*/ 864 w 869"/>
              <a:gd name="T13" fmla="*/ 87 h 286"/>
              <a:gd name="T14" fmla="*/ 817 w 869"/>
              <a:gd name="T15" fmla="*/ 19 h 286"/>
              <a:gd name="T16" fmla="*/ 631 w 869"/>
              <a:gd name="T17" fmla="*/ 14 h 286"/>
              <a:gd name="T18" fmla="*/ 332 w 869"/>
              <a:gd name="T19" fmla="*/ 107 h 286"/>
              <a:gd name="T20" fmla="*/ 0 w 869"/>
              <a:gd name="T21"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9" h="286">
                <a:moveTo>
                  <a:pt x="0" y="286"/>
                </a:moveTo>
                <a:cubicBezTo>
                  <a:pt x="0" y="285"/>
                  <a:pt x="0" y="285"/>
                  <a:pt x="0" y="285"/>
                </a:cubicBezTo>
                <a:cubicBezTo>
                  <a:pt x="110" y="213"/>
                  <a:pt x="221" y="153"/>
                  <a:pt x="332" y="106"/>
                </a:cubicBezTo>
                <a:cubicBezTo>
                  <a:pt x="441" y="59"/>
                  <a:pt x="542" y="28"/>
                  <a:pt x="631" y="14"/>
                </a:cubicBezTo>
                <a:cubicBezTo>
                  <a:pt x="712" y="0"/>
                  <a:pt x="775" y="2"/>
                  <a:pt x="817" y="18"/>
                </a:cubicBezTo>
                <a:cubicBezTo>
                  <a:pt x="850" y="31"/>
                  <a:pt x="869" y="60"/>
                  <a:pt x="865" y="88"/>
                </a:cubicBezTo>
                <a:cubicBezTo>
                  <a:pt x="864" y="87"/>
                  <a:pt x="864" y="87"/>
                  <a:pt x="864" y="87"/>
                </a:cubicBezTo>
                <a:cubicBezTo>
                  <a:pt x="869" y="60"/>
                  <a:pt x="849" y="31"/>
                  <a:pt x="817" y="19"/>
                </a:cubicBezTo>
                <a:cubicBezTo>
                  <a:pt x="775" y="3"/>
                  <a:pt x="712" y="1"/>
                  <a:pt x="631" y="14"/>
                </a:cubicBezTo>
                <a:cubicBezTo>
                  <a:pt x="542" y="29"/>
                  <a:pt x="441" y="60"/>
                  <a:pt x="332" y="107"/>
                </a:cubicBezTo>
                <a:cubicBezTo>
                  <a:pt x="222" y="154"/>
                  <a:pt x="110" y="214"/>
                  <a:pt x="0" y="28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3" name="Freeform 73"/>
          <p:cNvSpPr/>
          <p:nvPr/>
        </p:nvSpPr>
        <p:spPr bwMode="auto">
          <a:xfrm>
            <a:off x="5232400" y="147637"/>
            <a:ext cx="1379538" cy="1092200"/>
          </a:xfrm>
          <a:custGeom>
            <a:avLst/>
            <a:gdLst>
              <a:gd name="T0" fmla="*/ 532 w 537"/>
              <a:gd name="T1" fmla="*/ 425 h 425"/>
              <a:gd name="T2" fmla="*/ 494 w 537"/>
              <a:gd name="T3" fmla="*/ 175 h 425"/>
              <a:gd name="T4" fmla="*/ 363 w 537"/>
              <a:gd name="T5" fmla="*/ 23 h 425"/>
              <a:gd name="T6" fmla="*/ 180 w 537"/>
              <a:gd name="T7" fmla="*/ 28 h 425"/>
              <a:gd name="T8" fmla="*/ 1 w 537"/>
              <a:gd name="T9" fmla="*/ 144 h 425"/>
              <a:gd name="T10" fmla="*/ 0 w 537"/>
              <a:gd name="T11" fmla="*/ 144 h 425"/>
              <a:gd name="T12" fmla="*/ 179 w 537"/>
              <a:gd name="T13" fmla="*/ 27 h 425"/>
              <a:gd name="T14" fmla="*/ 363 w 537"/>
              <a:gd name="T15" fmla="*/ 23 h 425"/>
              <a:gd name="T16" fmla="*/ 495 w 537"/>
              <a:gd name="T17" fmla="*/ 175 h 425"/>
              <a:gd name="T18" fmla="*/ 533 w 537"/>
              <a:gd name="T19" fmla="*/ 425 h 425"/>
              <a:gd name="T20" fmla="*/ 532 w 537"/>
              <a:gd name="T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425">
                <a:moveTo>
                  <a:pt x="532" y="425"/>
                </a:moveTo>
                <a:cubicBezTo>
                  <a:pt x="536" y="335"/>
                  <a:pt x="523" y="246"/>
                  <a:pt x="494" y="175"/>
                </a:cubicBezTo>
                <a:cubicBezTo>
                  <a:pt x="464" y="99"/>
                  <a:pt x="418" y="47"/>
                  <a:pt x="363" y="23"/>
                </a:cubicBezTo>
                <a:cubicBezTo>
                  <a:pt x="311" y="1"/>
                  <a:pt x="247" y="3"/>
                  <a:pt x="180" y="28"/>
                </a:cubicBezTo>
                <a:cubicBezTo>
                  <a:pt x="119" y="50"/>
                  <a:pt x="55" y="91"/>
                  <a:pt x="1" y="144"/>
                </a:cubicBezTo>
                <a:cubicBezTo>
                  <a:pt x="0" y="144"/>
                  <a:pt x="0" y="144"/>
                  <a:pt x="0" y="144"/>
                </a:cubicBezTo>
                <a:cubicBezTo>
                  <a:pt x="55" y="91"/>
                  <a:pt x="118" y="49"/>
                  <a:pt x="179" y="27"/>
                </a:cubicBezTo>
                <a:cubicBezTo>
                  <a:pt x="247" y="2"/>
                  <a:pt x="311" y="0"/>
                  <a:pt x="363" y="23"/>
                </a:cubicBezTo>
                <a:cubicBezTo>
                  <a:pt x="419" y="46"/>
                  <a:pt x="464" y="99"/>
                  <a:pt x="495" y="175"/>
                </a:cubicBezTo>
                <a:cubicBezTo>
                  <a:pt x="524" y="246"/>
                  <a:pt x="537" y="335"/>
                  <a:pt x="533" y="425"/>
                </a:cubicBezTo>
                <a:lnTo>
                  <a:pt x="532" y="425"/>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grpSp>
        <p:nvGrpSpPr>
          <p:cNvPr id="64" name="组合 63"/>
          <p:cNvGrpSpPr/>
          <p:nvPr/>
        </p:nvGrpSpPr>
        <p:grpSpPr>
          <a:xfrm>
            <a:off x="1827622" y="1343919"/>
            <a:ext cx="2304000" cy="2304000"/>
            <a:chOff x="1827622" y="1343919"/>
            <a:chExt cx="2304000" cy="2304000"/>
          </a:xfrm>
        </p:grpSpPr>
        <p:sp>
          <p:nvSpPr>
            <p:cNvPr id="65" name="椭圆 6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4878363" y="3308570"/>
            <a:ext cx="504056" cy="504056"/>
            <a:chOff x="1827622" y="1343919"/>
            <a:chExt cx="2304000" cy="2304000"/>
          </a:xfrm>
          <a:solidFill>
            <a:schemeClr val="accent1"/>
          </a:solidFill>
        </p:grpSpPr>
        <p:sp>
          <p:nvSpPr>
            <p:cNvPr id="69" name="椭圆 68"/>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同心圆 70"/>
          <p:cNvSpPr/>
          <p:nvPr/>
        </p:nvSpPr>
        <p:spPr>
          <a:xfrm>
            <a:off x="4622661" y="1886068"/>
            <a:ext cx="179096" cy="179096"/>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同心圆 71"/>
          <p:cNvSpPr/>
          <p:nvPr/>
        </p:nvSpPr>
        <p:spPr>
          <a:xfrm>
            <a:off x="5502262" y="1581933"/>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anose="020B0503020204020204" pitchFamily="34" charset="-122"/>
              <a:ea typeface="微软雅黑" panose="020B0503020204020204" pitchFamily="34" charset="-122"/>
            </a:endParaRPr>
          </a:p>
        </p:txBody>
      </p:sp>
      <p:sp>
        <p:nvSpPr>
          <p:cNvPr id="73" name="同心圆 72"/>
          <p:cNvSpPr/>
          <p:nvPr/>
        </p:nvSpPr>
        <p:spPr>
          <a:xfrm>
            <a:off x="5055540" y="200025"/>
            <a:ext cx="179096" cy="179096"/>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同心圆 73"/>
          <p:cNvSpPr/>
          <p:nvPr/>
        </p:nvSpPr>
        <p:spPr>
          <a:xfrm>
            <a:off x="5970111" y="485774"/>
            <a:ext cx="179096" cy="179096"/>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同心圆 74"/>
          <p:cNvSpPr/>
          <p:nvPr/>
        </p:nvSpPr>
        <p:spPr>
          <a:xfrm>
            <a:off x="5337467" y="3821403"/>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anose="020B0503020204020204" pitchFamily="34" charset="-122"/>
              <a:ea typeface="微软雅黑" panose="020B0503020204020204" pitchFamily="34" charset="-122"/>
            </a:endParaRPr>
          </a:p>
        </p:txBody>
      </p:sp>
      <p:sp>
        <p:nvSpPr>
          <p:cNvPr id="76" name="同心圆 75"/>
          <p:cNvSpPr/>
          <p:nvPr/>
        </p:nvSpPr>
        <p:spPr>
          <a:xfrm>
            <a:off x="2453627" y="5887535"/>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7" name="同心圆 76"/>
          <p:cNvSpPr/>
          <p:nvPr/>
        </p:nvSpPr>
        <p:spPr>
          <a:xfrm>
            <a:off x="631178" y="5943892"/>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78" name="组合 77"/>
          <p:cNvGrpSpPr/>
          <p:nvPr/>
        </p:nvGrpSpPr>
        <p:grpSpPr>
          <a:xfrm>
            <a:off x="6347210" y="935013"/>
            <a:ext cx="504056" cy="504056"/>
            <a:chOff x="1827622" y="1343919"/>
            <a:chExt cx="2304000" cy="2304000"/>
          </a:xfrm>
          <a:solidFill>
            <a:schemeClr val="accent1"/>
          </a:solidFill>
        </p:grpSpPr>
        <p:sp>
          <p:nvSpPr>
            <p:cNvPr id="79" name="椭圆 78"/>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5718083" y="2659038"/>
            <a:ext cx="504056" cy="504056"/>
            <a:chOff x="1827622" y="1343919"/>
            <a:chExt cx="2304000" cy="2304000"/>
          </a:xfrm>
        </p:grpSpPr>
        <p:sp>
          <p:nvSpPr>
            <p:cNvPr id="82" name="椭圆 8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4700112" y="4287043"/>
            <a:ext cx="504056" cy="504056"/>
            <a:chOff x="1827622" y="1343919"/>
            <a:chExt cx="2304000" cy="2304000"/>
          </a:xfrm>
        </p:grpSpPr>
        <p:sp>
          <p:nvSpPr>
            <p:cNvPr id="85" name="椭圆 8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055675" y="738779"/>
            <a:ext cx="746082" cy="746082"/>
            <a:chOff x="1827622" y="1343919"/>
            <a:chExt cx="2304000" cy="2304000"/>
          </a:xfrm>
        </p:grpSpPr>
        <p:sp>
          <p:nvSpPr>
            <p:cNvPr id="88" name="椭圆 8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4"/>
          <a:stretch>
            <a:fillRect/>
          </a:stretch>
        </p:blipFill>
        <p:spPr>
          <a:xfrm>
            <a:off x="2173162" y="1633381"/>
            <a:ext cx="1720753" cy="1724846"/>
          </a:xfrm>
          <a:prstGeom prst="rect">
            <a:avLst/>
          </a:prstGeom>
        </p:spPr>
      </p:pic>
      <p:pic>
        <p:nvPicPr>
          <p:cNvPr id="10" name="图片 9"/>
          <p:cNvPicPr>
            <a:picLocks noChangeAspect="1"/>
          </p:cNvPicPr>
          <p:nvPr/>
        </p:nvPicPr>
        <p:blipFill>
          <a:blip r:embed="rId5"/>
          <a:stretch>
            <a:fillRect/>
          </a:stretch>
        </p:blipFill>
        <p:spPr>
          <a:xfrm>
            <a:off x="9699575" y="70896"/>
            <a:ext cx="2381036" cy="114985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图片 3" descr="第一问图2"/>
          <p:cNvPicPr>
            <a:picLocks noChangeAspect="1"/>
          </p:cNvPicPr>
          <p:nvPr/>
        </p:nvPicPr>
        <p:blipFill>
          <a:blip r:embed="rId1"/>
          <a:stretch>
            <a:fillRect/>
          </a:stretch>
        </p:blipFill>
        <p:spPr>
          <a:xfrm>
            <a:off x="6062345" y="716915"/>
            <a:ext cx="5696585" cy="3172460"/>
          </a:xfrm>
          <a:prstGeom prst="rect">
            <a:avLst/>
          </a:prstGeom>
        </p:spPr>
      </p:pic>
      <p:sp>
        <p:nvSpPr>
          <p:cNvPr id="6" name="文本框 5"/>
          <p:cNvSpPr txBox="1"/>
          <p:nvPr/>
        </p:nvSpPr>
        <p:spPr>
          <a:xfrm>
            <a:off x="739775" y="989965"/>
            <a:ext cx="5049520" cy="2399665"/>
          </a:xfrm>
          <a:prstGeom prst="rect">
            <a:avLst/>
          </a:prstGeom>
          <a:noFill/>
          <a:ln w="9525">
            <a:noFill/>
          </a:ln>
        </p:spPr>
        <p:txBody>
          <a:bodyPr wrap="square">
            <a:spAutoFit/>
          </a:bodyPr>
          <a:p>
            <a:pPr indent="266700" fontAlgn="auto">
              <a:lnSpc>
                <a:spcPct val="150000"/>
              </a:lnSpc>
            </a:pPr>
            <a:r>
              <a:rPr lang="en-US" alt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可以看出，短期内预测模型与实际情况符合较好，长期内（</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5-10</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年）则出现了较大偏差，且随预测时间得递增，相对误差有增大的趋势。</a:t>
            </a:r>
            <a:r>
              <a:rPr lang="zh-CN" sz="2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故本文认为</a:t>
            </a:r>
            <a:r>
              <a:rPr lang="zh-CN" sz="2000" b="1">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灰色</a:t>
            </a:r>
            <a:r>
              <a:rPr lang="zh-CN" sz="2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预测模型不适用于此问题求解</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1146175" y="4050030"/>
            <a:ext cx="12067540" cy="28435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0" name="文本框 99"/>
          <p:cNvSpPr txBox="1"/>
          <p:nvPr/>
        </p:nvSpPr>
        <p:spPr>
          <a:xfrm>
            <a:off x="864870" y="1111250"/>
            <a:ext cx="10637520" cy="2399665"/>
          </a:xfrm>
          <a:prstGeom prst="rect">
            <a:avLst/>
          </a:prstGeom>
          <a:noFill/>
          <a:ln w="9525">
            <a:noFill/>
          </a:ln>
        </p:spPr>
        <p:txBody>
          <a:bodyPr wrap="square">
            <a:spAutoFit/>
          </a:bodyPr>
          <a:p>
            <a:pPr indent="304800" fontAlgn="auto">
              <a:lnSpc>
                <a:spcPct val="150000"/>
              </a:lnSpc>
            </a:pPr>
            <a:r>
              <a:rPr lang="en-US" altLang="zh-CN" sz="2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sz="2000" b="1">
                <a:latin typeface="Times New Roman" panose="02020603050405020304" pitchFamily="18" charset="0"/>
                <a:ea typeface="微软雅黑" panose="020B0503020204020204" pitchFamily="34" charset="-122"/>
                <a:cs typeface="Times New Roman" panose="02020603050405020304" pitchFamily="18" charset="0"/>
              </a:rPr>
              <a:t>Leslie</a:t>
            </a:r>
            <a:r>
              <a:rPr sz="2000">
                <a:latin typeface="微软雅黑" panose="020B0503020204020204" pitchFamily="34" charset="-122"/>
                <a:ea typeface="微软雅黑" panose="020B0503020204020204" pitchFamily="34" charset="-122"/>
                <a:cs typeface="微软雅黑" panose="020B0503020204020204" pitchFamily="34" charset="-122"/>
              </a:rPr>
              <a:t>模型是一种以年龄和性别为基础的离散模型</a:t>
            </a:r>
            <a:r>
              <a:rPr lang="zh-CN" sz="2000">
                <a:latin typeface="微软雅黑" panose="020B0503020204020204" pitchFamily="34" charset="-122"/>
                <a:ea typeface="微软雅黑" panose="020B0503020204020204" pitchFamily="34" charset="-122"/>
                <a:cs typeface="微软雅黑" panose="020B0503020204020204" pitchFamily="34" charset="-122"/>
              </a:rPr>
              <a:t>。</a:t>
            </a:r>
            <a:endParaRPr lang="zh-CN" sz="2000">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lang="zh-CN" sz="2000">
                <a:latin typeface="微软雅黑" panose="020B0503020204020204" pitchFamily="34" charset="-122"/>
                <a:ea typeface="微软雅黑" panose="020B0503020204020204" pitchFamily="34" charset="-122"/>
                <a:cs typeface="微软雅黑" panose="020B0503020204020204" pitchFamily="34" charset="-122"/>
              </a:rPr>
              <a:t>  </a:t>
            </a:r>
            <a:r>
              <a:rPr sz="2000">
                <a:latin typeface="微软雅黑" panose="020B0503020204020204" pitchFamily="34" charset="-122"/>
                <a:ea typeface="微软雅黑" panose="020B0503020204020204" pitchFamily="34" charset="-122"/>
                <a:cs typeface="微软雅黑" panose="020B0503020204020204" pitchFamily="34" charset="-122"/>
              </a:rPr>
              <a:t>构建原理为按性别分组，将某一初始时期女性按年龄分布的人口数作为迭代的初始列向量，再通过按年龄分布的生育率、死亡率构建Leslie矩阵，带入Leslie迭代模型，预测后续历年女性按年龄分布的人口数并推算总人口数。Leslie模型基于生育率和死亡率，对人口进行按年龄分组的预测，有利于对未来人口规模和年龄结构做出很好的预测。</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554355" y="794385"/>
            <a:ext cx="5080000" cy="398780"/>
          </a:xfrm>
          <a:prstGeom prst="rect">
            <a:avLst/>
          </a:prstGeom>
          <a:noFill/>
          <a:ln w="9525">
            <a:noFill/>
          </a:ln>
        </p:spPr>
        <p:txBody>
          <a:bodyPr>
            <a:spAutoFit/>
          </a:bodyPr>
          <a:p>
            <a:pPr indent="0"/>
            <a:r>
              <a:rPr 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模型二：</a:t>
            </a:r>
            <a:r>
              <a:rPr lang="en-US" alt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Leslie</a:t>
            </a:r>
            <a:r>
              <a:rPr 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预测模型</a:t>
            </a:r>
            <a:endParaRPr 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616075" y="3510915"/>
            <a:ext cx="8804275" cy="14751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图片 7"/>
          <p:cNvPicPr>
            <a:picLocks noChangeAspect="1"/>
          </p:cNvPicPr>
          <p:nvPr/>
        </p:nvPicPr>
        <p:blipFill>
          <a:blip r:embed="rId1"/>
          <a:stretch>
            <a:fillRect/>
          </a:stretch>
        </p:blipFill>
        <p:spPr>
          <a:xfrm>
            <a:off x="1522730" y="639445"/>
            <a:ext cx="8843010" cy="3330575"/>
          </a:xfrm>
          <a:prstGeom prst="rect">
            <a:avLst/>
          </a:prstGeom>
        </p:spPr>
      </p:pic>
      <p:graphicFrame>
        <p:nvGraphicFramePr>
          <p:cNvPr id="3" name="对象 -2147482581"/>
          <p:cNvGraphicFramePr>
            <a:graphicFrameLocks noChangeAspect="1"/>
          </p:cNvGraphicFramePr>
          <p:nvPr/>
        </p:nvGraphicFramePr>
        <p:xfrm>
          <a:off x="4593590" y="3970020"/>
          <a:ext cx="3010535" cy="1612900"/>
        </p:xfrm>
        <a:graphic>
          <a:graphicData uri="http://schemas.openxmlformats.org/presentationml/2006/ole">
            <mc:AlternateContent xmlns:mc="http://schemas.openxmlformats.org/markup-compatibility/2006">
              <mc:Choice xmlns:v="urn:schemas-microsoft-com:vml" Requires="v">
                <p:oleObj spid="_x0000_s3076" name="" r:id="rId2" imgW="1282700" imgH="685800" progId="Equation.DSMT4">
                  <p:embed/>
                </p:oleObj>
              </mc:Choice>
              <mc:Fallback>
                <p:oleObj name="" r:id="rId2" imgW="1282700" imgH="685800" progId="Equation.DSMT4">
                  <p:embed/>
                  <p:pic>
                    <p:nvPicPr>
                      <p:cNvPr id="0" name="图片 3075"/>
                      <p:cNvPicPr/>
                      <p:nvPr/>
                    </p:nvPicPr>
                    <p:blipFill>
                      <a:blip r:embed="rId3"/>
                      <a:stretch>
                        <a:fillRect/>
                      </a:stretch>
                    </p:blipFill>
                    <p:spPr>
                      <a:xfrm>
                        <a:off x="4593590" y="3970020"/>
                        <a:ext cx="3010535" cy="161290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nvPicPr>
        <p:blipFill>
          <a:blip r:embed="rId1"/>
          <a:stretch>
            <a:fillRect/>
          </a:stretch>
        </p:blipFill>
        <p:spPr>
          <a:xfrm>
            <a:off x="972820" y="918845"/>
            <a:ext cx="10252710" cy="1496060"/>
          </a:xfrm>
          <a:prstGeom prst="rect">
            <a:avLst/>
          </a:prstGeom>
        </p:spPr>
      </p:pic>
      <p:graphicFrame>
        <p:nvGraphicFramePr>
          <p:cNvPr id="3" name="对象 -2147482576"/>
          <p:cNvGraphicFramePr>
            <a:graphicFrameLocks noChangeAspect="1"/>
          </p:cNvGraphicFramePr>
          <p:nvPr/>
        </p:nvGraphicFramePr>
        <p:xfrm>
          <a:off x="2327275" y="2125980"/>
          <a:ext cx="3485515" cy="2370455"/>
        </p:xfrm>
        <a:graphic>
          <a:graphicData uri="http://schemas.openxmlformats.org/presentationml/2006/ole">
            <mc:AlternateContent xmlns:mc="http://schemas.openxmlformats.org/markup-compatibility/2006">
              <mc:Choice xmlns:v="urn:schemas-microsoft-com:vml" Requires="v">
                <p:oleObj spid="_x0000_s9" name="" r:id="rId2" imgW="1714500" imgH="1168400" progId="Equation.DSMT4">
                  <p:embed/>
                </p:oleObj>
              </mc:Choice>
              <mc:Fallback>
                <p:oleObj name="" r:id="rId2" imgW="1714500" imgH="1168400" progId="Equation.DSMT4">
                  <p:embed/>
                  <p:pic>
                    <p:nvPicPr>
                      <p:cNvPr id="0" name="图片 8"/>
                      <p:cNvPicPr/>
                      <p:nvPr/>
                    </p:nvPicPr>
                    <p:blipFill>
                      <a:blip r:embed="rId3"/>
                      <a:stretch>
                        <a:fillRect/>
                      </a:stretch>
                    </p:blipFill>
                    <p:spPr>
                      <a:xfrm>
                        <a:off x="2327275" y="2125980"/>
                        <a:ext cx="3485515" cy="2370455"/>
                      </a:xfrm>
                      <a:prstGeom prst="rect">
                        <a:avLst/>
                      </a:prstGeom>
                      <a:noFill/>
                      <a:ln w="38100">
                        <a:noFill/>
                        <a:miter/>
                      </a:ln>
                    </p:spPr>
                  </p:pic>
                </p:oleObj>
              </mc:Fallback>
            </mc:AlternateContent>
          </a:graphicData>
        </a:graphic>
      </p:graphicFrame>
      <p:pic>
        <p:nvPicPr>
          <p:cNvPr id="10" name="图片 9"/>
          <p:cNvPicPr>
            <a:picLocks noChangeAspect="1"/>
          </p:cNvPicPr>
          <p:nvPr/>
        </p:nvPicPr>
        <p:blipFill>
          <a:blip r:embed="rId4"/>
          <a:stretch>
            <a:fillRect/>
          </a:stretch>
        </p:blipFill>
        <p:spPr>
          <a:xfrm>
            <a:off x="855345" y="4496435"/>
            <a:ext cx="9998075" cy="765175"/>
          </a:xfrm>
          <a:prstGeom prst="rect">
            <a:avLst/>
          </a:prstGeom>
        </p:spPr>
      </p:pic>
      <p:graphicFrame>
        <p:nvGraphicFramePr>
          <p:cNvPr id="5" name="对象 -2147482572"/>
          <p:cNvGraphicFramePr>
            <a:graphicFrameLocks noChangeAspect="1"/>
          </p:cNvGraphicFramePr>
          <p:nvPr/>
        </p:nvGraphicFramePr>
        <p:xfrm>
          <a:off x="7068185" y="3019425"/>
          <a:ext cx="2655570" cy="582930"/>
        </p:xfrm>
        <a:graphic>
          <a:graphicData uri="http://schemas.openxmlformats.org/presentationml/2006/ole">
            <mc:AlternateContent xmlns:mc="http://schemas.openxmlformats.org/markup-compatibility/2006">
              <mc:Choice xmlns:v="urn:schemas-microsoft-com:vml" Requires="v">
                <p:oleObj spid="_x0000_s11" name="" r:id="rId5" imgW="939165" imgH="203200" progId="Equation.DSMT4">
                  <p:embed/>
                </p:oleObj>
              </mc:Choice>
              <mc:Fallback>
                <p:oleObj name="" r:id="rId5" imgW="939165" imgH="203200" progId="Equation.DSMT4">
                  <p:embed/>
                  <p:pic>
                    <p:nvPicPr>
                      <p:cNvPr id="0" name="图片 10"/>
                      <p:cNvPicPr/>
                      <p:nvPr/>
                    </p:nvPicPr>
                    <p:blipFill>
                      <a:blip r:embed="rId6"/>
                      <a:stretch>
                        <a:fillRect/>
                      </a:stretch>
                    </p:blipFill>
                    <p:spPr>
                      <a:xfrm>
                        <a:off x="7068185" y="3019425"/>
                        <a:ext cx="2655570" cy="582930"/>
                      </a:xfrm>
                      <a:prstGeom prst="rect">
                        <a:avLst/>
                      </a:prstGeom>
                      <a:noFill/>
                      <a:ln w="38100">
                        <a:noFill/>
                        <a:miter/>
                      </a:ln>
                    </p:spPr>
                  </p:pic>
                </p:oleObj>
              </mc:Fallback>
            </mc:AlternateContent>
          </a:graphicData>
        </a:graphic>
      </p:graphicFrame>
      <p:graphicFrame>
        <p:nvGraphicFramePr>
          <p:cNvPr id="6" name="对象 -2147482571"/>
          <p:cNvGraphicFramePr>
            <a:graphicFrameLocks noChangeAspect="1"/>
          </p:cNvGraphicFramePr>
          <p:nvPr/>
        </p:nvGraphicFramePr>
        <p:xfrm>
          <a:off x="4389120" y="5261610"/>
          <a:ext cx="2515235" cy="718820"/>
        </p:xfrm>
        <a:graphic>
          <a:graphicData uri="http://schemas.openxmlformats.org/presentationml/2006/ole">
            <mc:AlternateContent xmlns:mc="http://schemas.openxmlformats.org/markup-compatibility/2006">
              <mc:Choice xmlns:v="urn:schemas-microsoft-com:vml" Requires="v">
                <p:oleObj spid="_x0000_s12" name="" r:id="rId7" imgW="800100" imgH="228600" progId="Equation.DSMT4">
                  <p:embed/>
                </p:oleObj>
              </mc:Choice>
              <mc:Fallback>
                <p:oleObj name="" r:id="rId7" imgW="800100" imgH="228600" progId="Equation.DSMT4">
                  <p:embed/>
                  <p:pic>
                    <p:nvPicPr>
                      <p:cNvPr id="0" name="图片 11"/>
                      <p:cNvPicPr/>
                      <p:nvPr/>
                    </p:nvPicPr>
                    <p:blipFill>
                      <a:blip r:embed="rId8"/>
                      <a:stretch>
                        <a:fillRect/>
                      </a:stretch>
                    </p:blipFill>
                    <p:spPr>
                      <a:xfrm>
                        <a:off x="4389120" y="5261610"/>
                        <a:ext cx="2515235" cy="71882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852805" y="913765"/>
            <a:ext cx="5581015" cy="4707890"/>
          </a:xfrm>
          <a:prstGeom prst="rect">
            <a:avLst/>
          </a:prstGeom>
          <a:noFill/>
          <a:ln w="9525">
            <a:noFill/>
          </a:ln>
        </p:spPr>
        <p:txBody>
          <a:bodyPr wrap="square">
            <a:spAutoFit/>
          </a:bodyPr>
          <a:p>
            <a:pPr indent="266700" fontAlgn="auto">
              <a:lnSpc>
                <a:spcPct val="150000"/>
              </a:lnSpc>
            </a:pPr>
            <a:r>
              <a:rPr lang="en-US" altLang="zh-CN" sz="2000" b="0">
                <a:solidFill>
                  <a:srgbClr val="000000"/>
                </a:solidFill>
                <a:latin typeface="Times New Roman" panose="02020603050405020304" pitchFamily="18" charset="0"/>
                <a:ea typeface="宋体" panose="02010600030101010101" pitchFamily="2" charset="-122"/>
              </a:rPr>
              <a:t> </a:t>
            </a:r>
            <a:r>
              <a:rPr lang="en-US" alt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现检验</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Leslie</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模型是否能很好地对我国人口做出较为准确的预测。本文仅利用</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2010</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年及之前的数据进行检验。       本文以</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2000</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年为初始年份，应用</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Leslie</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模型，以</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岁为间隔对女性按年龄分组，根据数据中给出的各年龄分段女性人数、各年龄分段女性生育率、各年龄分段女性存活率，预测出</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2001-2010</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10</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年内在原计划生育政策下的人口数量，以验证</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Leslie</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模型可行性。</a:t>
            </a:r>
            <a:endPar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66700" fontAlgn="auto">
              <a:lnSpc>
                <a:spcPct val="150000"/>
              </a:lnSpc>
            </a:pPr>
            <a:endPar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第一题图3"/>
          <p:cNvPicPr>
            <a:picLocks noChangeAspect="1"/>
          </p:cNvPicPr>
          <p:nvPr/>
        </p:nvPicPr>
        <p:blipFill>
          <a:blip r:embed="rId1"/>
          <a:srcRect l="50331" r="2879"/>
          <a:stretch>
            <a:fillRect/>
          </a:stretch>
        </p:blipFill>
        <p:spPr>
          <a:xfrm>
            <a:off x="6617335" y="913765"/>
            <a:ext cx="5096510" cy="3943985"/>
          </a:xfrm>
          <a:prstGeom prst="rect">
            <a:avLst/>
          </a:prstGeom>
        </p:spPr>
      </p:pic>
      <p:sp>
        <p:nvSpPr>
          <p:cNvPr id="7" name="文本框 6"/>
          <p:cNvSpPr txBox="1"/>
          <p:nvPr/>
        </p:nvSpPr>
        <p:spPr>
          <a:xfrm>
            <a:off x="554355" y="5275580"/>
            <a:ext cx="11489055" cy="1014730"/>
          </a:xfrm>
          <a:prstGeom prst="rect">
            <a:avLst/>
          </a:prstGeom>
          <a:noFill/>
        </p:spPr>
        <p:txBody>
          <a:bodyPr wrap="square" rtlCol="0">
            <a:spAutoFit/>
          </a:bodyPr>
          <a:p>
            <a:pPr fontAlgn="auto">
              <a:lnSpc>
                <a:spcPct val="150000"/>
              </a:lnSpc>
            </a:pPr>
            <a:r>
              <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预测数据与实际数据基本一致，拟合度非常好。相比于灰色预测模型，在生育政策稳定、满足假设的情况下，</a:t>
            </a:r>
            <a:r>
              <a:rPr lang="zh-CN" sz="2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Leslie模型会是求解中长期人口预测问题较为理想的模型</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330200" y="716915"/>
            <a:ext cx="10873105" cy="553085"/>
          </a:xfrm>
          <a:prstGeom prst="rect">
            <a:avLst/>
          </a:prstGeom>
          <a:noFill/>
          <a:ln w="9525">
            <a:noFill/>
          </a:ln>
        </p:spPr>
        <p:txBody>
          <a:bodyPr wrap="square">
            <a:spAutoFit/>
          </a:bodyPr>
          <a:p>
            <a:pPr indent="266700" fontAlgn="auto">
              <a:lnSpc>
                <a:spcPct val="150000"/>
              </a:lnSpc>
            </a:pPr>
            <a:r>
              <a:rPr sz="2000" b="1">
                <a:solidFill>
                  <a:srgbClr val="0071C1"/>
                </a:solidFill>
                <a:latin typeface="黑体" panose="02010609060101010101" pitchFamily="49" charset="-122"/>
                <a:ea typeface="黑体" panose="02010609060101010101" pitchFamily="49" charset="-122"/>
                <a:cs typeface="黑体" panose="02010609060101010101" pitchFamily="49" charset="-122"/>
              </a:rPr>
              <a:t>（1）基于原计划生育政策的人口预测</a:t>
            </a:r>
            <a:endParaRPr lang="zh-CN" sz="2000" b="1">
              <a:solidFill>
                <a:srgbClr val="0071C1"/>
              </a:solidFill>
              <a:latin typeface="黑体" panose="02010609060101010101" pitchFamily="49" charset="-122"/>
              <a:ea typeface="黑体" panose="02010609060101010101" pitchFamily="49" charset="-122"/>
              <a:cs typeface="黑体" panose="02010609060101010101" pitchFamily="49" charset="-122"/>
            </a:endParaRPr>
          </a:p>
        </p:txBody>
      </p:sp>
      <p:pic>
        <p:nvPicPr>
          <p:cNvPr id="10" name="图片 9"/>
          <p:cNvPicPr>
            <a:picLocks noChangeAspect="1"/>
          </p:cNvPicPr>
          <p:nvPr/>
        </p:nvPicPr>
        <p:blipFill>
          <a:blip r:embed="rId1"/>
          <a:stretch>
            <a:fillRect/>
          </a:stretch>
        </p:blipFill>
        <p:spPr>
          <a:xfrm>
            <a:off x="488315" y="1792605"/>
            <a:ext cx="13999845" cy="41535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330200" y="716915"/>
            <a:ext cx="10873105" cy="553085"/>
          </a:xfrm>
          <a:prstGeom prst="rect">
            <a:avLst/>
          </a:prstGeom>
          <a:noFill/>
          <a:ln w="9525">
            <a:noFill/>
          </a:ln>
        </p:spPr>
        <p:txBody>
          <a:bodyPr wrap="square">
            <a:spAutoFit/>
          </a:bodyPr>
          <a:p>
            <a:pPr indent="266700" fontAlgn="auto">
              <a:lnSpc>
                <a:spcPct val="150000"/>
              </a:lnSpc>
            </a:pPr>
            <a:r>
              <a:rPr sz="2000" b="1">
                <a:solidFill>
                  <a:srgbClr val="0071C1"/>
                </a:solidFill>
                <a:latin typeface="黑体" panose="02010609060101010101" pitchFamily="49" charset="-122"/>
                <a:ea typeface="黑体" panose="02010609060101010101" pitchFamily="49" charset="-122"/>
                <a:cs typeface="黑体" panose="02010609060101010101" pitchFamily="49" charset="-122"/>
              </a:rPr>
              <a:t>（</a:t>
            </a:r>
            <a:r>
              <a:rPr lang="en-US" sz="2000" b="1">
                <a:solidFill>
                  <a:srgbClr val="0071C1"/>
                </a:solidFill>
                <a:latin typeface="黑体" panose="02010609060101010101" pitchFamily="49" charset="-122"/>
                <a:ea typeface="黑体" panose="02010609060101010101" pitchFamily="49" charset="-122"/>
                <a:cs typeface="黑体" panose="02010609060101010101" pitchFamily="49" charset="-122"/>
              </a:rPr>
              <a:t>2</a:t>
            </a:r>
            <a:r>
              <a:rPr sz="2000" b="1">
                <a:solidFill>
                  <a:srgbClr val="0071C1"/>
                </a:solidFill>
                <a:latin typeface="黑体" panose="02010609060101010101" pitchFamily="49" charset="-122"/>
                <a:ea typeface="黑体" panose="02010609060101010101" pitchFamily="49" charset="-122"/>
                <a:cs typeface="黑体" panose="02010609060101010101" pitchFamily="49" charset="-122"/>
              </a:rPr>
              <a:t>）基于</a:t>
            </a:r>
            <a:r>
              <a:rPr lang="zh-CN" sz="2000" b="1">
                <a:solidFill>
                  <a:srgbClr val="0071C1"/>
                </a:solidFill>
                <a:latin typeface="黑体" panose="02010609060101010101" pitchFamily="49" charset="-122"/>
                <a:ea typeface="黑体" panose="02010609060101010101" pitchFamily="49" charset="-122"/>
                <a:cs typeface="黑体" panose="02010609060101010101" pitchFamily="49" charset="-122"/>
              </a:rPr>
              <a:t>二孩</a:t>
            </a:r>
            <a:r>
              <a:rPr sz="2000" b="1">
                <a:solidFill>
                  <a:srgbClr val="0071C1"/>
                </a:solidFill>
                <a:latin typeface="黑体" panose="02010609060101010101" pitchFamily="49" charset="-122"/>
                <a:ea typeface="黑体" panose="02010609060101010101" pitchFamily="49" charset="-122"/>
                <a:cs typeface="黑体" panose="02010609060101010101" pitchFamily="49" charset="-122"/>
              </a:rPr>
              <a:t>政策的人口预测</a:t>
            </a:r>
            <a:endParaRPr lang="zh-CN" sz="2000" b="1">
              <a:solidFill>
                <a:srgbClr val="0071C1"/>
              </a:solidFill>
              <a:latin typeface="黑体" panose="02010609060101010101" pitchFamily="49" charset="-122"/>
              <a:ea typeface="黑体" panose="02010609060101010101" pitchFamily="49" charset="-122"/>
              <a:cs typeface="黑体" panose="02010609060101010101" pitchFamily="49" charset="-122"/>
            </a:endParaRPr>
          </a:p>
        </p:txBody>
      </p:sp>
      <p:pic>
        <p:nvPicPr>
          <p:cNvPr id="3" name="图片 2"/>
          <p:cNvPicPr>
            <a:picLocks noChangeAspect="1"/>
          </p:cNvPicPr>
          <p:nvPr/>
        </p:nvPicPr>
        <p:blipFill>
          <a:blip r:embed="rId1"/>
          <a:stretch>
            <a:fillRect/>
          </a:stretch>
        </p:blipFill>
        <p:spPr>
          <a:xfrm>
            <a:off x="447675" y="1638300"/>
            <a:ext cx="14234795" cy="37572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7" descr="第一题图8"/>
          <p:cNvPicPr>
            <a:picLocks noChangeAspect="1"/>
          </p:cNvPicPr>
          <p:nvPr/>
        </p:nvPicPr>
        <p:blipFill>
          <a:blip r:embed="rId1"/>
          <a:srcRect l="9280" t="3489" r="7526" b="5636"/>
          <a:stretch>
            <a:fillRect/>
          </a:stretch>
        </p:blipFill>
        <p:spPr>
          <a:xfrm>
            <a:off x="3905885" y="1202690"/>
            <a:ext cx="8292465" cy="3983990"/>
          </a:xfrm>
          <a:prstGeom prst="rect">
            <a:avLst/>
          </a:prstGeom>
        </p:spPr>
      </p:pic>
      <p:sp>
        <p:nvSpPr>
          <p:cNvPr id="105" name="文本框 104"/>
          <p:cNvSpPr txBox="1"/>
          <p:nvPr/>
        </p:nvSpPr>
        <p:spPr>
          <a:xfrm>
            <a:off x="443230" y="882650"/>
            <a:ext cx="5080000" cy="398780"/>
          </a:xfrm>
          <a:prstGeom prst="rect">
            <a:avLst/>
          </a:prstGeom>
          <a:noFill/>
          <a:ln w="9525">
            <a:noFill/>
          </a:ln>
        </p:spPr>
        <p:txBody>
          <a:bodyPr>
            <a:spAutoFit/>
          </a:bodyPr>
          <a:p>
            <a:pPr indent="0"/>
            <a:r>
              <a:rPr lang="en-US" sz="2000" b="1">
                <a:solidFill>
                  <a:srgbClr val="0071C1"/>
                </a:solidFill>
                <a:latin typeface="黑体" panose="02010609060101010101" pitchFamily="49" charset="-122"/>
                <a:ea typeface="黑体" panose="02010609060101010101" pitchFamily="49" charset="-122"/>
                <a:cs typeface="黑体" panose="02010609060101010101" pitchFamily="49" charset="-122"/>
              </a:rPr>
              <a:t>1. </a:t>
            </a:r>
            <a:r>
              <a:rPr lang="zh-CN" sz="2000" b="1">
                <a:solidFill>
                  <a:srgbClr val="0071C1"/>
                </a:solidFill>
                <a:latin typeface="黑体" panose="02010609060101010101" pitchFamily="49" charset="-122"/>
                <a:ea typeface="黑体" panose="02010609060101010101" pitchFamily="49" charset="-122"/>
                <a:cs typeface="黑体" panose="02010609060101010101" pitchFamily="49" charset="-122"/>
              </a:rPr>
              <a:t>人口数量预测结果的讨论</a:t>
            </a:r>
            <a:endParaRPr lang="zh-CN" altLang="en-US" sz="2000" b="1">
              <a:solidFill>
                <a:srgbClr val="0071C1"/>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nvSpPr>
        <p:spPr>
          <a:xfrm>
            <a:off x="443230" y="1281430"/>
            <a:ext cx="3353435" cy="4246245"/>
          </a:xfrm>
          <a:prstGeom prst="rect">
            <a:avLst/>
          </a:prstGeom>
          <a:noFill/>
          <a:ln w="9525">
            <a:noFill/>
          </a:ln>
        </p:spPr>
        <p:txBody>
          <a:bodyPr wrap="square">
            <a:spAutoFit/>
          </a:bodyPr>
          <a:p>
            <a:pPr indent="304800" fontAlgn="auto">
              <a:lnSpc>
                <a:spcPct val="150000"/>
              </a:lnSpc>
            </a:pPr>
            <a:r>
              <a:rPr lang="en-US" alt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①原计划生育的政策，人口数量将缓慢增长并在2022年左右达到峰值，趋近于14亿，随后人口数量将会逐渐快速下降，在2050年会降至12亿以下；       ②在全面二孩政策下，人口数量将会在2024年到达峰值略高于14.5亿，随后人口数量将会逐渐快速下降，在2050年会降至13亿以下。</a:t>
            </a:r>
            <a:endParaRPr lang="zh-CN"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867410" y="5527675"/>
            <a:ext cx="10831195" cy="1014730"/>
          </a:xfrm>
          <a:prstGeom prst="rect">
            <a:avLst/>
          </a:prstGeom>
          <a:noFill/>
          <a:ln w="9525">
            <a:noFill/>
          </a:ln>
        </p:spPr>
        <p:txBody>
          <a:bodyPr wrap="square">
            <a:spAutoFit/>
          </a:bodyPr>
          <a:p>
            <a:pPr indent="0" fontAlgn="auto">
              <a:lnSpc>
                <a:spcPct val="150000"/>
              </a:lnSpc>
            </a:pPr>
            <a:r>
              <a:rPr lang="en-US" altLang="zh-CN" sz="2000" b="0">
                <a:solidFill>
                  <a:srgbClr val="000000"/>
                </a:solidFill>
                <a:latin typeface="微软雅黑" panose="020B0503020204020204" pitchFamily="34" charset="-122"/>
                <a:ea typeface="微软雅黑" panose="020B0503020204020204" pitchFamily="34" charset="-122"/>
              </a:rPr>
              <a:t>       </a:t>
            </a:r>
            <a:r>
              <a:rPr lang="zh-CN" sz="2000" b="0">
                <a:solidFill>
                  <a:srgbClr val="000000"/>
                </a:solidFill>
                <a:latin typeface="微软雅黑" panose="020B0503020204020204" pitchFamily="34" charset="-122"/>
                <a:ea typeface="微软雅黑" panose="020B0503020204020204" pitchFamily="34" charset="-122"/>
              </a:rPr>
              <a:t>由此初步分析得出，现行的二孩政策，能增加全国人口数，延迟中国人口峰值到来时间，会在一定程度上缓解人口突然下降对国家经济发展的不良影响，但仍不能有效阻止人口衰退。</a:t>
            </a:r>
            <a:endParaRPr lang="zh-CN" altLang="en-US" sz="2000" b="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文本框 104"/>
          <p:cNvSpPr txBox="1"/>
          <p:nvPr/>
        </p:nvSpPr>
        <p:spPr>
          <a:xfrm>
            <a:off x="443230" y="882650"/>
            <a:ext cx="5080000" cy="398780"/>
          </a:xfrm>
          <a:prstGeom prst="rect">
            <a:avLst/>
          </a:prstGeom>
          <a:noFill/>
          <a:ln w="9525">
            <a:noFill/>
          </a:ln>
        </p:spPr>
        <p:txBody>
          <a:bodyPr>
            <a:spAutoFit/>
          </a:bodyPr>
          <a:p>
            <a:pPr indent="0"/>
            <a:r>
              <a:rPr sz="2000" b="1">
                <a:solidFill>
                  <a:srgbClr val="0071C1"/>
                </a:solidFill>
                <a:latin typeface="黑体" panose="02010609060101010101" pitchFamily="49" charset="-122"/>
                <a:ea typeface="黑体" panose="02010609060101010101" pitchFamily="49" charset="-122"/>
                <a:cs typeface="黑体" panose="02010609060101010101" pitchFamily="49" charset="-122"/>
              </a:rPr>
              <a:t>2.人口抚养比预测结果的讨论</a:t>
            </a:r>
            <a:endParaRPr sz="2000" b="1">
              <a:solidFill>
                <a:srgbClr val="0071C1"/>
              </a:solidFill>
              <a:latin typeface="黑体" panose="02010609060101010101" pitchFamily="49" charset="-122"/>
              <a:ea typeface="黑体" panose="02010609060101010101" pitchFamily="49" charset="-122"/>
              <a:cs typeface="黑体" panose="02010609060101010101" pitchFamily="49" charset="-122"/>
            </a:endParaRPr>
          </a:p>
        </p:txBody>
      </p:sp>
      <p:sp>
        <p:nvSpPr>
          <p:cNvPr id="5" name="文本框 4"/>
          <p:cNvSpPr txBox="1"/>
          <p:nvPr/>
        </p:nvSpPr>
        <p:spPr>
          <a:xfrm>
            <a:off x="717550" y="1924685"/>
            <a:ext cx="3353435" cy="2168525"/>
          </a:xfrm>
          <a:prstGeom prst="rect">
            <a:avLst/>
          </a:prstGeom>
          <a:noFill/>
          <a:ln w="9525">
            <a:noFill/>
          </a:ln>
        </p:spPr>
        <p:txBody>
          <a:bodyPr wrap="square">
            <a:spAutoFit/>
          </a:bodyPr>
          <a:p>
            <a:pPr indent="304800" fontAlgn="auto">
              <a:lnSpc>
                <a:spcPct val="150000"/>
              </a:lnSpc>
            </a:pPr>
            <a:r>
              <a:rPr lang="en-US" alt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抚养比是指非劳动年龄人口对劳动年龄人口数之比。抚养比越大，表明劳动力人均承担的抚养人数就越多，即意味着劳动力的抚养负担就越严重。</a:t>
            </a:r>
            <a:endParaRPr lang="en-US" alt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8" descr="第一题图10"/>
          <p:cNvPicPr>
            <a:picLocks noChangeAspect="1"/>
          </p:cNvPicPr>
          <p:nvPr/>
        </p:nvPicPr>
        <p:blipFill>
          <a:blip r:embed="rId1"/>
          <a:srcRect l="9976" t="2621" r="6964" b="5731"/>
          <a:stretch>
            <a:fillRect/>
          </a:stretch>
        </p:blipFill>
        <p:spPr>
          <a:xfrm>
            <a:off x="4252595" y="716915"/>
            <a:ext cx="7874000" cy="3797935"/>
          </a:xfrm>
          <a:prstGeom prst="rect">
            <a:avLst/>
          </a:prstGeom>
        </p:spPr>
      </p:pic>
      <p:sp>
        <p:nvSpPr>
          <p:cNvPr id="3" name="文本框 2"/>
          <p:cNvSpPr txBox="1"/>
          <p:nvPr/>
        </p:nvSpPr>
        <p:spPr>
          <a:xfrm>
            <a:off x="880745" y="4685665"/>
            <a:ext cx="10688320" cy="1753235"/>
          </a:xfrm>
          <a:prstGeom prst="rect">
            <a:avLst/>
          </a:prstGeom>
          <a:noFill/>
          <a:ln w="9525">
            <a:noFill/>
          </a:ln>
        </p:spPr>
        <p:txBody>
          <a:bodyPr wrap="square">
            <a:spAutoFit/>
          </a:bodyPr>
          <a:p>
            <a:pPr indent="304800" fontAlgn="auto">
              <a:lnSpc>
                <a:spcPct val="150000"/>
              </a:lnSpc>
            </a:pPr>
            <a:r>
              <a:rPr lang="en-US" alt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如图所示，受制于劳动力人口和生育率的影响，少儿抚养比总体数值呈稳中下降的态势；老年抚养比则因老龄化严重，劳动力人口不足而持续走高；参照部分文献</a:t>
            </a:r>
            <a:r>
              <a:rPr lang="zh-CN"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老年抚养比大于0.3时，可判断社会从人口红利进入人口负债期。总体抚养比已进入较高水平，社会发展形势不容乐观。两种政策下，未来40年内老年抚养比并无显著差别。</a:t>
            </a:r>
            <a:endParaRPr lang="en-US" alt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descr="第一题图9"/>
          <p:cNvPicPr>
            <a:picLocks noChangeAspect="1"/>
          </p:cNvPicPr>
          <p:nvPr/>
        </p:nvPicPr>
        <p:blipFill>
          <a:blip r:embed="rId2"/>
          <a:srcRect l="65999" r="7814" b="4879"/>
          <a:stretch>
            <a:fillRect/>
          </a:stretch>
        </p:blipFill>
        <p:spPr>
          <a:xfrm>
            <a:off x="3317875" y="687705"/>
            <a:ext cx="5814695" cy="54832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5" name="文本框 104"/>
          <p:cNvSpPr txBox="1"/>
          <p:nvPr/>
        </p:nvSpPr>
        <p:spPr>
          <a:xfrm>
            <a:off x="443230" y="716915"/>
            <a:ext cx="5080000" cy="553085"/>
          </a:xfrm>
          <a:prstGeom prst="rect">
            <a:avLst/>
          </a:prstGeom>
          <a:noFill/>
          <a:ln w="9525">
            <a:noFill/>
          </a:ln>
        </p:spPr>
        <p:txBody>
          <a:bodyPr>
            <a:spAutoFit/>
          </a:bodyPr>
          <a:p>
            <a:pPr indent="304800" fontAlgn="auto">
              <a:lnSpc>
                <a:spcPct val="150000"/>
              </a:lnSpc>
            </a:pPr>
            <a:r>
              <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3.计划生育存在与否的探讨</a:t>
            </a:r>
            <a:endParaRPr lang="zh-CN" altLang="en-US"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443230" y="1281430"/>
            <a:ext cx="11005820" cy="4661535"/>
          </a:xfrm>
          <a:prstGeom prst="rect">
            <a:avLst/>
          </a:prstGeom>
          <a:noFill/>
          <a:ln w="9525">
            <a:noFill/>
          </a:ln>
        </p:spPr>
        <p:txBody>
          <a:bodyPr wrap="square">
            <a:spAutoFit/>
          </a:bodyPr>
          <a:p>
            <a:pPr indent="304800" fontAlgn="auto">
              <a:lnSpc>
                <a:spcPct val="150000"/>
              </a:lnSpc>
            </a:pPr>
            <a:r>
              <a:rPr lang="en-US" alt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对两种政策进行横向对比，可见放开的二孩政策在一定程度上降低了抚养比，缓解了因高抚养比带来的一系列社会问题，但其作用效果仍十分有限。</a:t>
            </a:r>
            <a:endPar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计划生育政策的核心是提倡晚婚、晚育，少生、优生，从而有计划地控制人口。而从本文建模结果来看。可以定论，目前生育政策的放开水平已不能从本质上扭转我国未来的人口结构衰退的趋势。</a:t>
            </a:r>
            <a:endPar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依照《人口发展“十一五”和2020年规划》文件精神，在2020年将人口总量控制在14.5亿左右。依照本文模型，全面二孩政策下的人口峰值已超出14.5亿，如果取消计划生育，人口生育率会在一定程度上增加，势必会有悖于国家规划，使人口峰值大幅度超出14.5亿规划值。故现有的计划生育政策应继续坚持。</a:t>
            </a:r>
            <a:endPar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本文得出结论:</a:t>
            </a:r>
            <a:endPar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lang="zh-CN" sz="18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①二孩政策在一定程度上缓解了人口结构衰退的局面；</a:t>
            </a:r>
            <a:endParaRPr lang="zh-CN" sz="18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lang="zh-CN" sz="18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②二孩政策不能从本质上解决我国将要面临的中长期人口结构困境；</a:t>
            </a:r>
            <a:endParaRPr lang="zh-CN" sz="18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lang="zh-CN" sz="18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③计划生育政策不能完全取消。</a:t>
            </a:r>
            <a:endParaRPr lang="zh-CN" sz="18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b="9206"/>
          <a:stretch>
            <a:fillRect/>
          </a:stretch>
        </p:blipFill>
        <p:spPr>
          <a:xfrm>
            <a:off x="1711018" y="-313003"/>
            <a:ext cx="8976516" cy="5436058"/>
          </a:xfrm>
          <a:prstGeom prst="rect">
            <a:avLst/>
          </a:prstGeom>
        </p:spPr>
      </p:pic>
      <p:sp>
        <p:nvSpPr>
          <p:cNvPr id="6" name="矩形 5"/>
          <p:cNvSpPr/>
          <p:nvPr/>
        </p:nvSpPr>
        <p:spPr>
          <a:xfrm>
            <a:off x="1535021" y="4736881"/>
            <a:ext cx="1621162" cy="646331"/>
          </a:xfrm>
          <a:prstGeom prst="rect">
            <a:avLst/>
          </a:prstGeom>
        </p:spPr>
        <p:txBody>
          <a:bodyPr wrap="square">
            <a:spAutoFit/>
          </a:bodyPr>
          <a:lstStyle/>
          <a:p>
            <a:pPr algn="ctr">
              <a:defRPr/>
            </a:pPr>
            <a:r>
              <a:rPr lang="en-US" altLang="zh-CN" sz="1800" kern="100" dirty="0" smtClean="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1800" kern="100" dirty="0" smtClean="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主要思想方法</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a:off x="3166660" y="4751066"/>
            <a:ext cx="1624371" cy="369332"/>
          </a:xfrm>
          <a:prstGeom prst="rect">
            <a:avLst/>
          </a:prstGeom>
        </p:spPr>
        <p:txBody>
          <a:bodyPr wrap="square">
            <a:spAutoFit/>
          </a:bodyPr>
          <a:lstStyle/>
          <a:p>
            <a:pPr algn="ctr">
              <a:defRPr/>
            </a:pPr>
            <a:r>
              <a:rPr lang="en-US" altLang="zh-CN" sz="1800" kern="100" dirty="0" smtClean="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02/</a:t>
            </a:r>
            <a:r>
              <a:rPr lang="zh-CN" altLang="en-US" sz="1800" kern="100" dirty="0" smtClean="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模型假设</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4835261" y="4734912"/>
            <a:ext cx="1511872" cy="369332"/>
          </a:xfrm>
          <a:prstGeom prst="rect">
            <a:avLst/>
          </a:prstGeom>
        </p:spPr>
        <p:txBody>
          <a:bodyPr wrap="squar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03</a:t>
            </a:r>
            <a:r>
              <a:rPr lang="en-US" altLang="zh-CN" sz="1800" kern="100" dirty="0" smtClean="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问题一</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6379811" y="4734912"/>
            <a:ext cx="1517072" cy="369332"/>
          </a:xfrm>
          <a:prstGeom prst="rect">
            <a:avLst/>
          </a:prstGeom>
        </p:spPr>
        <p:txBody>
          <a:bodyPr wrap="squar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04</a:t>
            </a:r>
            <a:r>
              <a:rPr lang="en-US" altLang="zh-CN" sz="1800" kern="100" dirty="0" smtClean="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smtClean="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问题二</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7783195" y="4735195"/>
            <a:ext cx="1713865" cy="368300"/>
          </a:xfrm>
          <a:prstGeom prst="rect">
            <a:avLst/>
          </a:prstGeom>
        </p:spPr>
        <p:txBody>
          <a:bodyPr wrap="squar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05/</a:t>
            </a:r>
            <a:r>
              <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问题三</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矩形 23"/>
          <p:cNvSpPr/>
          <p:nvPr/>
        </p:nvSpPr>
        <p:spPr>
          <a:xfrm>
            <a:off x="9572939" y="4736881"/>
            <a:ext cx="1476687" cy="369332"/>
          </a:xfrm>
          <a:prstGeom prst="rect">
            <a:avLst/>
          </a:prstGeom>
        </p:spPr>
        <p:txBody>
          <a:bodyPr wrap="none">
            <a:spAutoFit/>
          </a:bodyPr>
          <a:lstStyle/>
          <a:p>
            <a:pPr algn="ctr">
              <a:defRPr/>
            </a:pPr>
            <a:r>
              <a:rPr lang="en-US"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06</a:t>
            </a:r>
            <a:r>
              <a:rPr lang="en-US" altLang="zh-CN" sz="1800" kern="100" dirty="0" smtClean="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smtClean="0">
                <a:solidFill>
                  <a:srgbClr val="202A36"/>
                </a:solidFill>
                <a:latin typeface="微软雅黑" panose="020B0503020204020204" pitchFamily="34" charset="-122"/>
                <a:ea typeface="微软雅黑" panose="020B0503020204020204" pitchFamily="34" charset="-122"/>
                <a:cs typeface="Times New Roman" panose="02020603050405020304" pitchFamily="18" charset="0"/>
              </a:rPr>
              <a:t>模型评价</a:t>
            </a:r>
            <a:endParaRPr lang="zh-CN" altLang="zh-CN" sz="1800" kern="100" dirty="0">
              <a:solidFill>
                <a:srgbClr val="202A36"/>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1" name="组合 30"/>
          <p:cNvGrpSpPr/>
          <p:nvPr/>
        </p:nvGrpSpPr>
        <p:grpSpPr>
          <a:xfrm>
            <a:off x="1804150" y="3499723"/>
            <a:ext cx="1087218" cy="1090362"/>
            <a:chOff x="4584701" y="522287"/>
            <a:chExt cx="2744788" cy="2752726"/>
          </a:xfrm>
          <a:solidFill>
            <a:srgbClr val="202A36"/>
          </a:solidFill>
        </p:grpSpPr>
        <p:sp>
          <p:nvSpPr>
            <p:cNvPr id="40"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4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46" name="组合 45"/>
          <p:cNvGrpSpPr/>
          <p:nvPr/>
        </p:nvGrpSpPr>
        <p:grpSpPr>
          <a:xfrm>
            <a:off x="3427488" y="3499723"/>
            <a:ext cx="1087218" cy="1090362"/>
            <a:chOff x="4584701" y="522287"/>
            <a:chExt cx="2744788" cy="2752726"/>
          </a:xfrm>
          <a:solidFill>
            <a:srgbClr val="202A36"/>
          </a:solidFill>
        </p:grpSpPr>
        <p:sp>
          <p:nvSpPr>
            <p:cNvPr id="47"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48"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49" name="组合 48"/>
          <p:cNvGrpSpPr/>
          <p:nvPr/>
        </p:nvGrpSpPr>
        <p:grpSpPr>
          <a:xfrm>
            <a:off x="5019055" y="3499723"/>
            <a:ext cx="1087218" cy="1090362"/>
            <a:chOff x="4584701" y="522287"/>
            <a:chExt cx="2744788" cy="2752726"/>
          </a:xfrm>
          <a:solidFill>
            <a:srgbClr val="202A36"/>
          </a:solidFill>
        </p:grpSpPr>
        <p:sp>
          <p:nvSpPr>
            <p:cNvPr id="50"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5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52" name="组合 51"/>
          <p:cNvGrpSpPr/>
          <p:nvPr/>
        </p:nvGrpSpPr>
        <p:grpSpPr>
          <a:xfrm>
            <a:off x="6595053" y="3499723"/>
            <a:ext cx="1087218" cy="1090362"/>
            <a:chOff x="4584701" y="522287"/>
            <a:chExt cx="2744788" cy="2752726"/>
          </a:xfrm>
          <a:solidFill>
            <a:srgbClr val="202A36"/>
          </a:solidFill>
        </p:grpSpPr>
        <p:sp>
          <p:nvSpPr>
            <p:cNvPr id="53"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54"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55" name="组合 54"/>
          <p:cNvGrpSpPr/>
          <p:nvPr/>
        </p:nvGrpSpPr>
        <p:grpSpPr>
          <a:xfrm>
            <a:off x="8206087" y="3499723"/>
            <a:ext cx="1087218" cy="1090362"/>
            <a:chOff x="4584701" y="522287"/>
            <a:chExt cx="2744788" cy="2752726"/>
          </a:xfrm>
          <a:solidFill>
            <a:srgbClr val="202A36"/>
          </a:solidFill>
        </p:grpSpPr>
        <p:sp>
          <p:nvSpPr>
            <p:cNvPr id="56"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57"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58" name="组合 57"/>
          <p:cNvGrpSpPr/>
          <p:nvPr/>
        </p:nvGrpSpPr>
        <p:grpSpPr>
          <a:xfrm>
            <a:off x="9757154" y="3499723"/>
            <a:ext cx="1087218" cy="1090362"/>
            <a:chOff x="4584701" y="522287"/>
            <a:chExt cx="2744788" cy="2752726"/>
          </a:xfrm>
          <a:solidFill>
            <a:srgbClr val="202A36"/>
          </a:solidFill>
        </p:grpSpPr>
        <p:sp>
          <p:nvSpPr>
            <p:cNvPr id="59"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60"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11" name="组合 10"/>
          <p:cNvGrpSpPr/>
          <p:nvPr/>
        </p:nvGrpSpPr>
        <p:grpSpPr>
          <a:xfrm>
            <a:off x="1764" y="2852045"/>
            <a:ext cx="12194822" cy="486323"/>
            <a:chOff x="0" y="4845037"/>
            <a:chExt cx="12192000" cy="486210"/>
          </a:xfrm>
          <a:solidFill>
            <a:schemeClr val="accent6"/>
          </a:solidFill>
        </p:grpSpPr>
        <p:sp>
          <p:nvSpPr>
            <p:cNvPr id="67" name="圆角矩形 66"/>
            <p:cNvSpPr/>
            <p:nvPr/>
          </p:nvSpPr>
          <p:spPr>
            <a:xfrm>
              <a:off x="4454114" y="4845037"/>
              <a:ext cx="3100528" cy="486210"/>
            </a:xfrm>
            <a:prstGeom prst="round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68" name="直接连接符 67"/>
            <p:cNvCxnSpPr/>
            <p:nvPr/>
          </p:nvCxnSpPr>
          <p:spPr>
            <a:xfrm>
              <a:off x="0" y="5083947"/>
              <a:ext cx="4454114" cy="4195"/>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561014" y="5083947"/>
              <a:ext cx="4630986"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32" name="TextBox 59"/>
          <p:cNvSpPr txBox="1">
            <a:spLocks noChangeArrowheads="1"/>
          </p:cNvSpPr>
          <p:nvPr/>
        </p:nvSpPr>
        <p:spPr bwMode="auto">
          <a:xfrm flipH="1">
            <a:off x="4320962" y="2839374"/>
            <a:ext cx="3313135" cy="461772"/>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b="1" kern="0" dirty="0">
                <a:solidFill>
                  <a:schemeClr val="bg1"/>
                </a:solidFill>
                <a:latin typeface="微软雅黑" panose="020B0503020204020204" pitchFamily="34" charset="-122"/>
                <a:ea typeface="微软雅黑" panose="020B0503020204020204" pitchFamily="34" charset="-122"/>
              </a:rPr>
              <a:t>目录 </a:t>
            </a:r>
            <a:r>
              <a:rPr lang="en-US" altLang="zh-CN" b="1" kern="0" dirty="0">
                <a:solidFill>
                  <a:schemeClr val="bg1"/>
                </a:solidFill>
                <a:latin typeface="微软雅黑" panose="020B0503020204020204" pitchFamily="34" charset="-122"/>
                <a:ea typeface="微软雅黑" panose="020B0503020204020204" pitchFamily="34" charset="-122"/>
              </a:rPr>
              <a:t>/ </a:t>
            </a:r>
            <a:r>
              <a:rPr lang="en-US" altLang="zh-CN" kern="0" dirty="0">
                <a:solidFill>
                  <a:schemeClr val="bg1"/>
                </a:solidFill>
                <a:latin typeface="微软雅黑" panose="020B0503020204020204" pitchFamily="34" charset="-122"/>
                <a:ea typeface="微软雅黑" panose="020B0503020204020204" pitchFamily="34" charset="-122"/>
              </a:rPr>
              <a:t>CONTENTS</a:t>
            </a:r>
            <a:endParaRPr lang="en-US" altLang="ko-KR" kern="0" dirty="0">
              <a:solidFill>
                <a:schemeClr val="bg1"/>
              </a:solidFill>
              <a:latin typeface="微软雅黑" panose="020B0503020204020204" pitchFamily="34" charset="-122"/>
              <a:ea typeface="微软雅黑" panose="020B0503020204020204" pitchFamily="34" charset="-122"/>
            </a:endParaRPr>
          </a:p>
        </p:txBody>
      </p:sp>
      <p:sp>
        <p:nvSpPr>
          <p:cNvPr id="38" name="任意多边形 37"/>
          <p:cNvSpPr/>
          <p:nvPr/>
        </p:nvSpPr>
        <p:spPr>
          <a:xfrm>
            <a:off x="949453" y="1667494"/>
            <a:ext cx="984871" cy="605969"/>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9516424" y="758436"/>
            <a:ext cx="1178662" cy="725205"/>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10322722" y="2328183"/>
            <a:ext cx="633942" cy="390050"/>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28"/>
          <p:cNvSpPr>
            <a:spLocks noEditPoints="1"/>
          </p:cNvSpPr>
          <p:nvPr/>
        </p:nvSpPr>
        <p:spPr bwMode="auto">
          <a:xfrm>
            <a:off x="1990092" y="3773012"/>
            <a:ext cx="714705" cy="537006"/>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44" name="Freeform 12"/>
          <p:cNvSpPr>
            <a:spLocks noEditPoints="1"/>
          </p:cNvSpPr>
          <p:nvPr/>
        </p:nvSpPr>
        <p:spPr bwMode="auto">
          <a:xfrm>
            <a:off x="3683773" y="3722323"/>
            <a:ext cx="574018" cy="613517"/>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45" name="Freeform 8"/>
          <p:cNvSpPr>
            <a:spLocks noEditPoints="1"/>
          </p:cNvSpPr>
          <p:nvPr/>
        </p:nvSpPr>
        <p:spPr bwMode="auto">
          <a:xfrm rot="2925393">
            <a:off x="5404589" y="3770966"/>
            <a:ext cx="315519" cy="541101"/>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70" name="Freeform 7"/>
          <p:cNvSpPr>
            <a:spLocks noEditPoints="1"/>
          </p:cNvSpPr>
          <p:nvPr/>
        </p:nvSpPr>
        <p:spPr bwMode="auto">
          <a:xfrm>
            <a:off x="6838517" y="3784644"/>
            <a:ext cx="583658" cy="491167"/>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71" name="Freeform 11"/>
          <p:cNvSpPr>
            <a:spLocks noEditPoints="1"/>
          </p:cNvSpPr>
          <p:nvPr/>
        </p:nvSpPr>
        <p:spPr bwMode="auto">
          <a:xfrm>
            <a:off x="8407901" y="3760577"/>
            <a:ext cx="682960" cy="537006"/>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72" name="Freeform 12"/>
          <p:cNvSpPr>
            <a:spLocks noEditPoints="1"/>
          </p:cNvSpPr>
          <p:nvPr/>
        </p:nvSpPr>
        <p:spPr bwMode="auto">
          <a:xfrm>
            <a:off x="10025281" y="3722323"/>
            <a:ext cx="530956" cy="613517"/>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4"/>
          <p:cNvSpPr txBox="1"/>
          <p:nvPr/>
        </p:nvSpPr>
        <p:spPr>
          <a:xfrm>
            <a:off x="76808" y="117426"/>
            <a:ext cx="2053908" cy="675640"/>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4</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40" name="Rectangle 74"/>
          <p:cNvSpPr>
            <a:spLocks noChangeArrowheads="1"/>
          </p:cNvSpPr>
          <p:nvPr/>
        </p:nvSpPr>
        <p:spPr bwMode="auto">
          <a:xfrm>
            <a:off x="1634679" y="1892474"/>
            <a:ext cx="1219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2"/>
          <p:cNvSpPr txBox="1"/>
          <p:nvPr/>
        </p:nvSpPr>
        <p:spPr>
          <a:xfrm>
            <a:off x="219075" y="194310"/>
            <a:ext cx="9972675" cy="521970"/>
          </a:xfrm>
          <a:prstGeom prst="rect">
            <a:avLst/>
          </a:prstGeom>
          <a:noFill/>
        </p:spPr>
        <p:txBody>
          <a:bodyPr wrap="square" rtlCol="0">
            <a:spAutoFit/>
          </a:bodyPr>
          <a:p>
            <a:pPr algn="ctr"/>
            <a:r>
              <a:rPr lang="zh-CN" altLang="en-US" sz="2800" b="1" dirty="0">
                <a:solidFill>
                  <a:srgbClr val="005DA2"/>
                </a:solidFill>
                <a:latin typeface="微软雅黑" panose="020B0503020204020204" pitchFamily="34" charset="-122"/>
                <a:ea typeface="微软雅黑" panose="020B0503020204020204" pitchFamily="34" charset="-122"/>
              </a:rPr>
              <a:t>问题二:人口结构与经济发展关系的研究</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20" name="文本框 119"/>
          <p:cNvSpPr txBox="1"/>
          <p:nvPr/>
        </p:nvSpPr>
        <p:spPr>
          <a:xfrm>
            <a:off x="801370" y="1892300"/>
            <a:ext cx="10595610" cy="1938020"/>
          </a:xfrm>
          <a:prstGeom prst="rect">
            <a:avLst/>
          </a:prstGeom>
          <a:noFill/>
          <a:ln w="9525">
            <a:noFill/>
          </a:ln>
        </p:spPr>
        <p:txBody>
          <a:bodyPr wrap="square">
            <a:spAutoFit/>
          </a:bodyPr>
          <a:p>
            <a:pPr indent="266700" fontAlgn="auto">
              <a:lnSpc>
                <a:spcPct val="150000"/>
              </a:lnSpc>
            </a:pPr>
            <a:r>
              <a:rPr lang="en-US" altLang="zh-CN" sz="2000" b="0">
                <a:latin typeface="微软雅黑" panose="020B0503020204020204" pitchFamily="34" charset="-122"/>
                <a:ea typeface="微软雅黑" panose="020B0503020204020204" pitchFamily="34" charset="-122"/>
              </a:rPr>
              <a:t>   </a:t>
            </a:r>
            <a:r>
              <a:rPr lang="zh-CN" sz="2000" b="0">
                <a:latin typeface="微软雅黑" panose="020B0503020204020204" pitchFamily="34" charset="-122"/>
                <a:ea typeface="微软雅黑" panose="020B0503020204020204" pitchFamily="34" charset="-122"/>
              </a:rPr>
              <a:t>针对问题二，本文首先引用了来源于中国统计网的官方数据，数据包括有关人口的数据和有关经济发展的数据，选取了与</a:t>
            </a:r>
            <a:r>
              <a:rPr lang="zh-CN" sz="2000" b="1">
                <a:latin typeface="微软雅黑" panose="020B0503020204020204" pitchFamily="34" charset="-122"/>
                <a:ea typeface="微软雅黑" panose="020B0503020204020204" pitchFamily="34" charset="-122"/>
              </a:rPr>
              <a:t>人口结构相关的六个自变量</a:t>
            </a:r>
            <a:r>
              <a:rPr lang="zh-CN" sz="2000" b="0">
                <a:latin typeface="微软雅黑" panose="020B0503020204020204" pitchFamily="34" charset="-122"/>
                <a:ea typeface="微软雅黑" panose="020B0503020204020204" pitchFamily="34" charset="-122"/>
              </a:rPr>
              <a:t>和</a:t>
            </a:r>
            <a:r>
              <a:rPr lang="zh-CN" sz="2000" b="1">
                <a:latin typeface="微软雅黑" panose="020B0503020204020204" pitchFamily="34" charset="-122"/>
                <a:ea typeface="微软雅黑" panose="020B0503020204020204" pitchFamily="34" charset="-122"/>
              </a:rPr>
              <a:t>两个经济角度</a:t>
            </a:r>
            <a:r>
              <a:rPr lang="zh-CN" sz="2000" b="0">
                <a:latin typeface="微软雅黑" panose="020B0503020204020204" pitchFamily="34" charset="-122"/>
                <a:ea typeface="微软雅黑" panose="020B0503020204020204" pitchFamily="34" charset="-122"/>
              </a:rPr>
              <a:t>；其次，考虑经济发展是受人口结构多个方面影响的，本文通过建立</a:t>
            </a:r>
            <a:r>
              <a:rPr lang="zh-CN" sz="2000" b="1">
                <a:latin typeface="微软雅黑" panose="020B0503020204020204" pitchFamily="34" charset="-122"/>
                <a:ea typeface="微软雅黑" panose="020B0503020204020204" pitchFamily="34" charset="-122"/>
              </a:rPr>
              <a:t>多元线性回归模型</a:t>
            </a:r>
            <a:r>
              <a:rPr lang="zh-CN" sz="2000" b="0">
                <a:latin typeface="微软雅黑" panose="020B0503020204020204" pitchFamily="34" charset="-122"/>
                <a:ea typeface="微软雅黑" panose="020B0503020204020204" pitchFamily="34" charset="-122"/>
              </a:rPr>
              <a:t>，反应经济发展与多个人口结构自变量之间的联系，分析讨论了人口结构与经济发展的关系。</a:t>
            </a:r>
            <a:endParaRPr lang="zh-CN" sz="2000" b="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4"/>
          <p:cNvSpPr txBox="1"/>
          <p:nvPr/>
        </p:nvSpPr>
        <p:spPr>
          <a:xfrm>
            <a:off x="76808" y="117426"/>
            <a:ext cx="2053908" cy="675640"/>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4</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40" name="Rectangle 74"/>
          <p:cNvSpPr>
            <a:spLocks noChangeArrowheads="1"/>
          </p:cNvSpPr>
          <p:nvPr/>
        </p:nvSpPr>
        <p:spPr bwMode="auto">
          <a:xfrm>
            <a:off x="1634679" y="1892474"/>
            <a:ext cx="1219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2"/>
          <p:cNvSpPr txBox="1"/>
          <p:nvPr/>
        </p:nvSpPr>
        <p:spPr>
          <a:xfrm>
            <a:off x="219075" y="194310"/>
            <a:ext cx="9972675" cy="521970"/>
          </a:xfrm>
          <a:prstGeom prst="rect">
            <a:avLst/>
          </a:prstGeom>
          <a:noFill/>
        </p:spPr>
        <p:txBody>
          <a:bodyPr wrap="square" rtlCol="0">
            <a:spAutoFit/>
          </a:bodyPr>
          <a:p>
            <a:pPr algn="ctr"/>
            <a:r>
              <a:rPr lang="zh-CN" altLang="en-US" sz="2800" b="1" dirty="0">
                <a:solidFill>
                  <a:srgbClr val="005DA2"/>
                </a:solidFill>
                <a:latin typeface="微软雅黑" panose="020B0503020204020204" pitchFamily="34" charset="-122"/>
                <a:ea typeface="微软雅黑" panose="020B0503020204020204" pitchFamily="34" charset="-122"/>
              </a:rPr>
              <a:t>问题二:人口结构与经济发展关系的研究</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219075" y="716280"/>
            <a:ext cx="10218420" cy="553085"/>
          </a:xfrm>
          <a:prstGeom prst="rect">
            <a:avLst/>
          </a:prstGeom>
          <a:noFill/>
          <a:ln w="9525">
            <a:noFill/>
          </a:ln>
        </p:spPr>
        <p:txBody>
          <a:bodyPr wrap="square">
            <a:spAutoFit/>
          </a:bodyPr>
          <a:p>
            <a:pPr indent="304800" fontAlgn="auto">
              <a:lnSpc>
                <a:spcPct val="150000"/>
              </a:lnSpc>
            </a:pPr>
            <a:r>
              <a:rPr 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人口结构自变量与经济发展因变量的选取</a:t>
            </a:r>
            <a:endPar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993775" y="1375410"/>
            <a:ext cx="12142470" cy="3356610"/>
          </a:xfrm>
          <a:prstGeom prst="rect">
            <a:avLst/>
          </a:prstGeom>
        </p:spPr>
      </p:pic>
      <p:pic>
        <p:nvPicPr>
          <p:cNvPr id="5" name="图片 4"/>
          <p:cNvPicPr>
            <a:picLocks noChangeAspect="1"/>
          </p:cNvPicPr>
          <p:nvPr/>
        </p:nvPicPr>
        <p:blipFill>
          <a:blip r:embed="rId2"/>
          <a:stretch>
            <a:fillRect/>
          </a:stretch>
        </p:blipFill>
        <p:spPr>
          <a:xfrm>
            <a:off x="993775" y="5015865"/>
            <a:ext cx="10843895" cy="1216660"/>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4"/>
          <p:cNvSpPr txBox="1"/>
          <p:nvPr/>
        </p:nvSpPr>
        <p:spPr>
          <a:xfrm>
            <a:off x="76808" y="117426"/>
            <a:ext cx="2053908" cy="675640"/>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4</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40" name="Rectangle 74"/>
          <p:cNvSpPr>
            <a:spLocks noChangeArrowheads="1"/>
          </p:cNvSpPr>
          <p:nvPr/>
        </p:nvSpPr>
        <p:spPr bwMode="auto">
          <a:xfrm>
            <a:off x="1634679" y="1892474"/>
            <a:ext cx="1219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2"/>
          <p:cNvSpPr txBox="1"/>
          <p:nvPr/>
        </p:nvSpPr>
        <p:spPr>
          <a:xfrm>
            <a:off x="219075" y="194310"/>
            <a:ext cx="9972675" cy="521970"/>
          </a:xfrm>
          <a:prstGeom prst="rect">
            <a:avLst/>
          </a:prstGeom>
          <a:noFill/>
        </p:spPr>
        <p:txBody>
          <a:bodyPr wrap="square" rtlCol="0">
            <a:spAutoFit/>
          </a:bodyPr>
          <a:p>
            <a:pPr algn="ctr"/>
            <a:r>
              <a:rPr lang="zh-CN" altLang="en-US" sz="2800" b="1" dirty="0">
                <a:solidFill>
                  <a:srgbClr val="005DA2"/>
                </a:solidFill>
                <a:latin typeface="微软雅黑" panose="020B0503020204020204" pitchFamily="34" charset="-122"/>
                <a:ea typeface="微软雅黑" panose="020B0503020204020204" pitchFamily="34" charset="-122"/>
              </a:rPr>
              <a:t>问题二:人口结构与经济发展关系的研究</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658495" y="793115"/>
            <a:ext cx="7521575" cy="553085"/>
          </a:xfrm>
          <a:prstGeom prst="rect">
            <a:avLst/>
          </a:prstGeom>
          <a:noFill/>
          <a:ln w="9525">
            <a:noFill/>
          </a:ln>
        </p:spPr>
        <p:txBody>
          <a:bodyPr wrap="square">
            <a:spAutoFit/>
          </a:bodyPr>
          <a:p>
            <a:pPr indent="304800" fontAlgn="auto">
              <a:lnSpc>
                <a:spcPct val="150000"/>
              </a:lnSpc>
            </a:pPr>
            <a:r>
              <a:rPr lang="en-US" alt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多元线性回归模型</a:t>
            </a:r>
            <a:endPar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1117600" y="1346200"/>
            <a:ext cx="5080000" cy="368300"/>
          </a:xfrm>
          <a:prstGeom prst="rect">
            <a:avLst/>
          </a:prstGeom>
          <a:noFill/>
          <a:ln w="9525">
            <a:noFill/>
          </a:ln>
        </p:spPr>
        <p:txBody>
          <a:bodyPr>
            <a:spAutoFit/>
          </a:bodyPr>
          <a:p>
            <a:pPr indent="0"/>
            <a:r>
              <a:rPr lang="zh-CN"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a:t>
            </a:r>
            <a:r>
              <a:rPr lang="en-US"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）构造多元线性回归方程式</a:t>
            </a:r>
            <a:endParaRPr lang="zh-CN" altLang="en-US"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506220" y="1714500"/>
            <a:ext cx="5080000" cy="368300"/>
          </a:xfrm>
          <a:prstGeom prst="rect">
            <a:avLst/>
          </a:prstGeom>
          <a:noFill/>
          <a:ln w="9525">
            <a:noFill/>
          </a:ln>
        </p:spPr>
        <p:txBody>
          <a:bodyPr>
            <a:spAutoFit/>
          </a:bodyPr>
          <a:p>
            <a:pPr indent="304800"/>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多元线性回归分析的模型为：</a:t>
            </a:r>
            <a:endParaRPr lang="zh-CN"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47482555" name="对象 -2147482556"/>
          <p:cNvGraphicFramePr>
            <a:graphicFrameLocks noChangeAspect="1"/>
          </p:cNvGraphicFramePr>
          <p:nvPr/>
        </p:nvGraphicFramePr>
        <p:xfrm>
          <a:off x="3788410" y="2159000"/>
          <a:ext cx="3721735" cy="965835"/>
        </p:xfrm>
        <a:graphic>
          <a:graphicData uri="http://schemas.openxmlformats.org/presentationml/2006/ole">
            <mc:AlternateContent xmlns:mc="http://schemas.openxmlformats.org/markup-compatibility/2006">
              <mc:Choice xmlns:v="urn:schemas-microsoft-com:vml" Requires="v">
                <p:oleObj spid="_x0000_s3076" name="" r:id="rId1" imgW="1841500" imgH="482600" progId="Equation.DSMT4">
                  <p:embed/>
                </p:oleObj>
              </mc:Choice>
              <mc:Fallback>
                <p:oleObj name="" r:id="rId1" imgW="1841500" imgH="482600" progId="Equation.DSMT4">
                  <p:embed/>
                  <p:pic>
                    <p:nvPicPr>
                      <p:cNvPr id="0" name="图片 3075"/>
                      <p:cNvPicPr/>
                      <p:nvPr/>
                    </p:nvPicPr>
                    <p:blipFill>
                      <a:blip r:embed="rId2"/>
                      <a:stretch>
                        <a:fillRect/>
                      </a:stretch>
                    </p:blipFill>
                    <p:spPr>
                      <a:xfrm>
                        <a:off x="3788410" y="2159000"/>
                        <a:ext cx="3721735" cy="965835"/>
                      </a:xfrm>
                      <a:prstGeom prst="rect">
                        <a:avLst/>
                      </a:prstGeom>
                      <a:noFill/>
                      <a:ln w="38100">
                        <a:noFill/>
                        <a:miter/>
                      </a:ln>
                    </p:spPr>
                  </p:pic>
                </p:oleObj>
              </mc:Fallback>
            </mc:AlternateContent>
          </a:graphicData>
        </a:graphic>
      </p:graphicFrame>
      <p:sp>
        <p:nvSpPr>
          <p:cNvPr id="13" name="文本框 12"/>
          <p:cNvSpPr txBox="1"/>
          <p:nvPr/>
        </p:nvSpPr>
        <p:spPr>
          <a:xfrm>
            <a:off x="1877060" y="3117215"/>
            <a:ext cx="8444230" cy="368300"/>
          </a:xfrm>
          <a:prstGeom prst="rect">
            <a:avLst/>
          </a:prstGeom>
          <a:noFill/>
        </p:spPr>
        <p:txBody>
          <a:bodyPr wrap="square" rtlCol="0" anchor="t">
            <a:spAutoFit/>
          </a:bodyPr>
          <a:p>
            <a:r>
              <a:rPr lang="zh-CN" altLang="en-US" sz="1800">
                <a:latin typeface="微软雅黑" panose="020B0503020204020204" pitchFamily="34" charset="-122"/>
                <a:ea typeface="微软雅黑" panose="020B0503020204020204" pitchFamily="34" charset="-122"/>
              </a:rPr>
              <a:t>式中：                    称为回归系数。现得到</a:t>
            </a:r>
            <a:r>
              <a:rPr lang="en-US" altLang="zh-CN" sz="1800">
                <a:latin typeface="微软雅黑" panose="020B0503020204020204" pitchFamily="34" charset="-122"/>
                <a:ea typeface="微软雅黑" panose="020B0503020204020204" pitchFamily="34" charset="-122"/>
              </a:rPr>
              <a:t>n</a:t>
            </a:r>
            <a:r>
              <a:rPr lang="zh-CN" altLang="en-US" sz="1800">
                <a:latin typeface="微软雅黑" panose="020B0503020204020204" pitchFamily="34" charset="-122"/>
                <a:ea typeface="微软雅黑" panose="020B0503020204020204" pitchFamily="34" charset="-122"/>
              </a:rPr>
              <a:t>个独立观测的数据                     ，记：</a:t>
            </a:r>
            <a:endParaRPr lang="zh-CN" altLang="en-US" sz="1800">
              <a:latin typeface="微软雅黑" panose="020B0503020204020204" pitchFamily="34" charset="-122"/>
              <a:ea typeface="微软雅黑" panose="020B0503020204020204" pitchFamily="34" charset="-122"/>
            </a:endParaRPr>
          </a:p>
        </p:txBody>
      </p:sp>
      <p:graphicFrame>
        <p:nvGraphicFramePr>
          <p:cNvPr id="-2147482554" name="对象 -2147482555"/>
          <p:cNvGraphicFramePr>
            <a:graphicFrameLocks noChangeAspect="1"/>
          </p:cNvGraphicFramePr>
          <p:nvPr/>
        </p:nvGraphicFramePr>
        <p:xfrm>
          <a:off x="2656205" y="3117215"/>
          <a:ext cx="1276350" cy="375920"/>
        </p:xfrm>
        <a:graphic>
          <a:graphicData uri="http://schemas.openxmlformats.org/presentationml/2006/ole">
            <mc:AlternateContent xmlns:mc="http://schemas.openxmlformats.org/markup-compatibility/2006">
              <mc:Choice xmlns:v="urn:schemas-microsoft-com:vml" Requires="v">
                <p:oleObj spid="_x0000_s14" name="" r:id="rId3" imgW="774065" imgH="228600" progId="Equation.DSMT4">
                  <p:embed/>
                </p:oleObj>
              </mc:Choice>
              <mc:Fallback>
                <p:oleObj name="" r:id="rId3" imgW="774065" imgH="228600" progId="Equation.DSMT4">
                  <p:embed/>
                  <p:pic>
                    <p:nvPicPr>
                      <p:cNvPr id="0" name="图片 13"/>
                      <p:cNvPicPr/>
                      <p:nvPr/>
                    </p:nvPicPr>
                    <p:blipFill>
                      <a:blip r:embed="rId4"/>
                      <a:stretch>
                        <a:fillRect/>
                      </a:stretch>
                    </p:blipFill>
                    <p:spPr>
                      <a:xfrm>
                        <a:off x="2656205" y="3117215"/>
                        <a:ext cx="1276350" cy="375920"/>
                      </a:xfrm>
                      <a:prstGeom prst="rect">
                        <a:avLst/>
                      </a:prstGeom>
                      <a:noFill/>
                      <a:ln w="38100">
                        <a:noFill/>
                        <a:miter/>
                      </a:ln>
                    </p:spPr>
                  </p:pic>
                </p:oleObj>
              </mc:Fallback>
            </mc:AlternateContent>
          </a:graphicData>
        </a:graphic>
      </p:graphicFrame>
      <p:graphicFrame>
        <p:nvGraphicFramePr>
          <p:cNvPr id="-2147482552" name="对象 -2147482553"/>
          <p:cNvGraphicFramePr>
            <a:graphicFrameLocks noChangeAspect="1"/>
          </p:cNvGraphicFramePr>
          <p:nvPr/>
        </p:nvGraphicFramePr>
        <p:xfrm>
          <a:off x="8346440" y="3136265"/>
          <a:ext cx="1308735" cy="356870"/>
        </p:xfrm>
        <a:graphic>
          <a:graphicData uri="http://schemas.openxmlformats.org/presentationml/2006/ole">
            <mc:AlternateContent xmlns:mc="http://schemas.openxmlformats.org/markup-compatibility/2006">
              <mc:Choice xmlns:v="urn:schemas-microsoft-com:vml" Requires="v">
                <p:oleObj spid="_x0000_s16" name="" r:id="rId5" imgW="838200" imgH="228600" progId="Equation.DSMT4">
                  <p:embed/>
                </p:oleObj>
              </mc:Choice>
              <mc:Fallback>
                <p:oleObj name="" r:id="rId5" imgW="838200" imgH="228600" progId="Equation.DSMT4">
                  <p:embed/>
                  <p:pic>
                    <p:nvPicPr>
                      <p:cNvPr id="0" name="图片 15"/>
                      <p:cNvPicPr/>
                      <p:nvPr/>
                    </p:nvPicPr>
                    <p:blipFill>
                      <a:blip r:embed="rId6"/>
                      <a:stretch>
                        <a:fillRect/>
                      </a:stretch>
                    </p:blipFill>
                    <p:spPr>
                      <a:xfrm>
                        <a:off x="8346440" y="3136265"/>
                        <a:ext cx="1308735" cy="356870"/>
                      </a:xfrm>
                      <a:prstGeom prst="rect">
                        <a:avLst/>
                      </a:prstGeom>
                      <a:noFill/>
                      <a:ln w="38100">
                        <a:noFill/>
                        <a:miter/>
                      </a:ln>
                    </p:spPr>
                  </p:pic>
                </p:oleObj>
              </mc:Fallback>
            </mc:AlternateContent>
          </a:graphicData>
        </a:graphic>
      </p:graphicFrame>
      <p:graphicFrame>
        <p:nvGraphicFramePr>
          <p:cNvPr id="-2147482551" name="对象 -2147482552"/>
          <p:cNvGraphicFramePr>
            <a:graphicFrameLocks noChangeAspect="1"/>
          </p:cNvGraphicFramePr>
          <p:nvPr/>
        </p:nvGraphicFramePr>
        <p:xfrm>
          <a:off x="3788410" y="3493135"/>
          <a:ext cx="3470910" cy="1562100"/>
        </p:xfrm>
        <a:graphic>
          <a:graphicData uri="http://schemas.openxmlformats.org/presentationml/2006/ole">
            <mc:AlternateContent xmlns:mc="http://schemas.openxmlformats.org/markup-compatibility/2006">
              <mc:Choice xmlns:v="urn:schemas-microsoft-com:vml" Requires="v">
                <p:oleObj spid="_x0000_s17" name="" r:id="rId7" imgW="2159000" imgH="965200" progId="Equation.DSMT4">
                  <p:embed/>
                </p:oleObj>
              </mc:Choice>
              <mc:Fallback>
                <p:oleObj name="" r:id="rId7" imgW="2159000" imgH="965200" progId="Equation.DSMT4">
                  <p:embed/>
                  <p:pic>
                    <p:nvPicPr>
                      <p:cNvPr id="0" name="图片 16"/>
                      <p:cNvPicPr/>
                      <p:nvPr/>
                    </p:nvPicPr>
                    <p:blipFill>
                      <a:blip r:embed="rId8"/>
                      <a:stretch>
                        <a:fillRect/>
                      </a:stretch>
                    </p:blipFill>
                    <p:spPr>
                      <a:xfrm>
                        <a:off x="3788410" y="3493135"/>
                        <a:ext cx="3470910" cy="1562100"/>
                      </a:xfrm>
                      <a:prstGeom prst="rect">
                        <a:avLst/>
                      </a:prstGeom>
                      <a:noFill/>
                      <a:ln w="38100">
                        <a:noFill/>
                        <a:miter/>
                      </a:ln>
                    </p:spPr>
                  </p:pic>
                </p:oleObj>
              </mc:Fallback>
            </mc:AlternateContent>
          </a:graphicData>
        </a:graphic>
      </p:graphicFrame>
      <p:sp>
        <p:nvSpPr>
          <p:cNvPr id="18" name="文本框 17"/>
          <p:cNvSpPr txBox="1"/>
          <p:nvPr/>
        </p:nvSpPr>
        <p:spPr>
          <a:xfrm>
            <a:off x="1506220" y="5055235"/>
            <a:ext cx="5080000" cy="368300"/>
          </a:xfrm>
          <a:prstGeom prst="rect">
            <a:avLst/>
          </a:prstGeom>
          <a:noFill/>
          <a:ln w="9525">
            <a:noFill/>
          </a:ln>
        </p:spPr>
        <p:txBody>
          <a:bodyPr>
            <a:spAutoFit/>
          </a:bodyPr>
          <a:p>
            <a:pPr indent="266700"/>
            <a:r>
              <a:rPr lang="zh-CN" sz="1800" b="0">
                <a:solidFill>
                  <a:srgbClr val="000000"/>
                </a:solidFill>
                <a:latin typeface="微软雅黑" panose="020B0503020204020204" pitchFamily="34" charset="-122"/>
                <a:ea typeface="微软雅黑" panose="020B0503020204020204" pitchFamily="34" charset="-122"/>
              </a:rPr>
              <a:t>则式①可以表示为：</a:t>
            </a:r>
            <a:endParaRPr lang="zh-CN" altLang="en-US" sz="1800" b="0">
              <a:solidFill>
                <a:srgbClr val="00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301355" y="2349500"/>
            <a:ext cx="1890395" cy="460375"/>
          </a:xfrm>
          <a:prstGeom prst="rect">
            <a:avLst/>
          </a:prstGeom>
          <a:noFill/>
        </p:spPr>
        <p:txBody>
          <a:bodyPr wrap="square" rtlCol="0">
            <a:spAutoFit/>
          </a:bodyPr>
          <a:p>
            <a:r>
              <a:rPr lang="zh-CN" altLang="en-US"/>
              <a:t>①</a:t>
            </a:r>
            <a:endParaRPr lang="zh-CN" altLang="en-US"/>
          </a:p>
        </p:txBody>
      </p:sp>
      <p:graphicFrame>
        <p:nvGraphicFramePr>
          <p:cNvPr id="-2147482550" name="对象 -2147482551"/>
          <p:cNvGraphicFramePr>
            <a:graphicFrameLocks noChangeAspect="1"/>
          </p:cNvGraphicFramePr>
          <p:nvPr/>
        </p:nvGraphicFramePr>
        <p:xfrm>
          <a:off x="3788410" y="5611495"/>
          <a:ext cx="1692910" cy="835025"/>
        </p:xfrm>
        <a:graphic>
          <a:graphicData uri="http://schemas.openxmlformats.org/presentationml/2006/ole">
            <mc:AlternateContent xmlns:mc="http://schemas.openxmlformats.org/markup-compatibility/2006">
              <mc:Choice xmlns:v="urn:schemas-microsoft-com:vml" Requires="v">
                <p:oleObj spid="_x0000_s20" name="" r:id="rId9" imgW="965200" imgH="482600" progId="Equation.DSMT4">
                  <p:embed/>
                </p:oleObj>
              </mc:Choice>
              <mc:Fallback>
                <p:oleObj name="" r:id="rId9" imgW="965200" imgH="482600" progId="Equation.DSMT4">
                  <p:embed/>
                  <p:pic>
                    <p:nvPicPr>
                      <p:cNvPr id="0" name="图片 19"/>
                      <p:cNvPicPr/>
                      <p:nvPr/>
                    </p:nvPicPr>
                    <p:blipFill>
                      <a:blip r:embed="rId10"/>
                      <a:stretch>
                        <a:fillRect/>
                      </a:stretch>
                    </p:blipFill>
                    <p:spPr>
                      <a:xfrm>
                        <a:off x="3788410" y="5611495"/>
                        <a:ext cx="1692910" cy="835025"/>
                      </a:xfrm>
                      <a:prstGeom prst="rect">
                        <a:avLst/>
                      </a:prstGeom>
                      <a:noFill/>
                      <a:ln w="38100">
                        <a:noFill/>
                        <a:miter/>
                      </a:ln>
                    </p:spPr>
                  </p:pic>
                </p:oleObj>
              </mc:Fallback>
            </mc:AlternateContent>
          </a:graphicData>
        </a:graphic>
      </p:graphicFrame>
      <p:sp>
        <p:nvSpPr>
          <p:cNvPr id="24" name="文本框 23"/>
          <p:cNvSpPr txBox="1"/>
          <p:nvPr/>
        </p:nvSpPr>
        <p:spPr>
          <a:xfrm>
            <a:off x="6463665" y="5423535"/>
            <a:ext cx="4582795" cy="368300"/>
          </a:xfrm>
          <a:prstGeom prst="rect">
            <a:avLst/>
          </a:prstGeom>
          <a:noFill/>
        </p:spPr>
        <p:txBody>
          <a:bodyPr wrap="square" rtlCol="0" anchor="t">
            <a:spAutoFit/>
          </a:bodyPr>
          <a:p>
            <a:r>
              <a:rPr lang="zh-CN" altLang="en-US" sz="1800">
                <a:latin typeface="微软雅黑" panose="020B0503020204020204" pitchFamily="34" charset="-122"/>
                <a:ea typeface="微软雅黑" panose="020B0503020204020204" pitchFamily="34" charset="-122"/>
              </a:rPr>
              <a:t>式中     为</a:t>
            </a:r>
            <a:r>
              <a:rPr lang="en-US" altLang="zh-CN" sz="1800">
                <a:latin typeface="微软雅黑" panose="020B0503020204020204" pitchFamily="34" charset="-122"/>
                <a:ea typeface="微软雅黑" panose="020B0503020204020204" pitchFamily="34" charset="-122"/>
              </a:rPr>
              <a:t>n</a:t>
            </a:r>
            <a:r>
              <a:rPr lang="zh-CN" altLang="en-US" sz="1800">
                <a:latin typeface="微软雅黑" panose="020B0503020204020204" pitchFamily="34" charset="-122"/>
                <a:ea typeface="微软雅黑" panose="020B0503020204020204" pitchFamily="34" charset="-122"/>
              </a:rPr>
              <a:t>阶单位矩阵</a:t>
            </a:r>
            <a:endParaRPr lang="zh-CN" altLang="en-US" sz="1800">
              <a:latin typeface="微软雅黑" panose="020B0503020204020204" pitchFamily="34" charset="-122"/>
              <a:ea typeface="微软雅黑" panose="020B0503020204020204" pitchFamily="34" charset="-122"/>
            </a:endParaRPr>
          </a:p>
        </p:txBody>
      </p:sp>
      <p:graphicFrame>
        <p:nvGraphicFramePr>
          <p:cNvPr id="-2147482549" name="对象 -2147482550"/>
          <p:cNvGraphicFramePr>
            <a:graphicFrameLocks noChangeAspect="1"/>
          </p:cNvGraphicFramePr>
          <p:nvPr/>
        </p:nvGraphicFramePr>
        <p:xfrm>
          <a:off x="7024370" y="5423535"/>
          <a:ext cx="311785" cy="368300"/>
        </p:xfrm>
        <a:graphic>
          <a:graphicData uri="http://schemas.openxmlformats.org/presentationml/2006/ole">
            <mc:AlternateContent xmlns:mc="http://schemas.openxmlformats.org/markup-compatibility/2006">
              <mc:Choice xmlns:v="urn:schemas-microsoft-com:vml" Requires="v">
                <p:oleObj spid="_x0000_s25" name="" r:id="rId11" imgW="190500" imgH="228600" progId="Equation.DSMT4">
                  <p:embed/>
                </p:oleObj>
              </mc:Choice>
              <mc:Fallback>
                <p:oleObj name="" r:id="rId11" imgW="190500" imgH="228600" progId="Equation.DSMT4">
                  <p:embed/>
                  <p:pic>
                    <p:nvPicPr>
                      <p:cNvPr id="0" name="图片 24"/>
                      <p:cNvPicPr/>
                      <p:nvPr/>
                    </p:nvPicPr>
                    <p:blipFill>
                      <a:blip r:embed="rId12"/>
                      <a:stretch>
                        <a:fillRect/>
                      </a:stretch>
                    </p:blipFill>
                    <p:spPr>
                      <a:xfrm>
                        <a:off x="7024370" y="5423535"/>
                        <a:ext cx="311785" cy="36830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4"/>
          <p:cNvSpPr txBox="1"/>
          <p:nvPr/>
        </p:nvSpPr>
        <p:spPr>
          <a:xfrm>
            <a:off x="76808" y="117426"/>
            <a:ext cx="2053908" cy="675640"/>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4</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40" name="Rectangle 74"/>
          <p:cNvSpPr>
            <a:spLocks noChangeArrowheads="1"/>
          </p:cNvSpPr>
          <p:nvPr/>
        </p:nvSpPr>
        <p:spPr bwMode="auto">
          <a:xfrm>
            <a:off x="1634679" y="1892474"/>
            <a:ext cx="1219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2"/>
          <p:cNvSpPr txBox="1"/>
          <p:nvPr/>
        </p:nvSpPr>
        <p:spPr>
          <a:xfrm>
            <a:off x="219075" y="194310"/>
            <a:ext cx="9972675" cy="521970"/>
          </a:xfrm>
          <a:prstGeom prst="rect">
            <a:avLst/>
          </a:prstGeom>
          <a:noFill/>
        </p:spPr>
        <p:txBody>
          <a:bodyPr wrap="square" rtlCol="0">
            <a:spAutoFit/>
          </a:bodyPr>
          <a:p>
            <a:pPr algn="ctr"/>
            <a:r>
              <a:rPr lang="zh-CN" altLang="en-US" sz="2800" b="1" dirty="0">
                <a:solidFill>
                  <a:srgbClr val="005DA2"/>
                </a:solidFill>
                <a:latin typeface="微软雅黑" panose="020B0503020204020204" pitchFamily="34" charset="-122"/>
                <a:ea typeface="微软雅黑" panose="020B0503020204020204" pitchFamily="34" charset="-122"/>
              </a:rPr>
              <a:t>问题二:人口结构与经济发展关系的研究</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658495" y="793115"/>
            <a:ext cx="7521575" cy="553085"/>
          </a:xfrm>
          <a:prstGeom prst="rect">
            <a:avLst/>
          </a:prstGeom>
          <a:noFill/>
          <a:ln w="9525">
            <a:noFill/>
          </a:ln>
        </p:spPr>
        <p:txBody>
          <a:bodyPr wrap="square">
            <a:spAutoFit/>
          </a:bodyPr>
          <a:p>
            <a:pPr indent="304800" fontAlgn="auto">
              <a:lnSpc>
                <a:spcPct val="150000"/>
              </a:lnSpc>
            </a:pPr>
            <a:r>
              <a:rPr lang="en-US" alt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多元线性回归模型</a:t>
            </a:r>
            <a:endPar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1117600" y="1346200"/>
            <a:ext cx="5080000" cy="368300"/>
          </a:xfrm>
          <a:prstGeom prst="rect">
            <a:avLst/>
          </a:prstGeom>
          <a:noFill/>
          <a:ln w="9525">
            <a:noFill/>
          </a:ln>
        </p:spPr>
        <p:txBody>
          <a:bodyPr>
            <a:spAutoFit/>
          </a:bodyPr>
          <a:p>
            <a:pPr indent="0"/>
            <a:r>
              <a:rPr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（2）参数估计</a:t>
            </a:r>
            <a:endParaRPr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506220" y="1571625"/>
            <a:ext cx="9540240" cy="922020"/>
          </a:xfrm>
          <a:prstGeom prst="rect">
            <a:avLst/>
          </a:prstGeom>
          <a:noFill/>
          <a:ln w="9525">
            <a:noFill/>
          </a:ln>
        </p:spPr>
        <p:txBody>
          <a:bodyPr wrap="square">
            <a:spAutoFit/>
          </a:bodyPr>
          <a:p>
            <a:pPr indent="304800" fontAlgn="auto">
              <a:lnSpc>
                <a:spcPct val="150000"/>
              </a:lnSpc>
            </a:pP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模型式①中的参数                 用最小二乘法估计，即选取估计值      ，使得当                 时，误差平方和达到最小： </a:t>
            </a:r>
            <a:endPar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47482547" name="对象 -2147482548"/>
          <p:cNvGraphicFramePr>
            <a:graphicFrameLocks noChangeAspect="1"/>
          </p:cNvGraphicFramePr>
          <p:nvPr/>
        </p:nvGraphicFramePr>
        <p:xfrm>
          <a:off x="3788410" y="1714500"/>
          <a:ext cx="1122680" cy="330835"/>
        </p:xfrm>
        <a:graphic>
          <a:graphicData uri="http://schemas.openxmlformats.org/presentationml/2006/ole">
            <mc:AlternateContent xmlns:mc="http://schemas.openxmlformats.org/markup-compatibility/2006">
              <mc:Choice xmlns:v="urn:schemas-microsoft-com:vml" Requires="v">
                <p:oleObj spid="_x0000_s10" name="" r:id="rId1" imgW="774065" imgH="228600" progId="Equation.DSMT4">
                  <p:embed/>
                </p:oleObj>
              </mc:Choice>
              <mc:Fallback>
                <p:oleObj name="" r:id="rId1" imgW="774065" imgH="228600" progId="Equation.DSMT4">
                  <p:embed/>
                  <p:pic>
                    <p:nvPicPr>
                      <p:cNvPr id="0" name="图片 9"/>
                      <p:cNvPicPr/>
                      <p:nvPr/>
                    </p:nvPicPr>
                    <p:blipFill>
                      <a:blip r:embed="rId2"/>
                      <a:stretch>
                        <a:fillRect/>
                      </a:stretch>
                    </p:blipFill>
                    <p:spPr>
                      <a:xfrm>
                        <a:off x="3788410" y="1714500"/>
                        <a:ext cx="1122680" cy="330835"/>
                      </a:xfrm>
                      <a:prstGeom prst="rect">
                        <a:avLst/>
                      </a:prstGeom>
                      <a:noFill/>
                      <a:ln w="38100">
                        <a:noFill/>
                        <a:miter/>
                      </a:ln>
                    </p:spPr>
                  </p:pic>
                </p:oleObj>
              </mc:Fallback>
            </mc:AlternateContent>
          </a:graphicData>
        </a:graphic>
      </p:graphicFrame>
      <p:graphicFrame>
        <p:nvGraphicFramePr>
          <p:cNvPr id="-2147482546" name="对象 -2147482547"/>
          <p:cNvGraphicFramePr>
            <a:graphicFrameLocks noChangeAspect="1"/>
          </p:cNvGraphicFramePr>
          <p:nvPr/>
        </p:nvGraphicFramePr>
        <p:xfrm>
          <a:off x="8346440" y="1637030"/>
          <a:ext cx="309880" cy="486410"/>
        </p:xfrm>
        <a:graphic>
          <a:graphicData uri="http://schemas.openxmlformats.org/presentationml/2006/ole">
            <mc:AlternateContent xmlns:mc="http://schemas.openxmlformats.org/markup-compatibility/2006">
              <mc:Choice xmlns:v="urn:schemas-microsoft-com:vml" Requires="v">
                <p:oleObj spid="_x0000_s11" name="" r:id="rId3" imgW="203200" imgH="330200" progId="Equation.DSMT4">
                  <p:embed/>
                </p:oleObj>
              </mc:Choice>
              <mc:Fallback>
                <p:oleObj name="" r:id="rId3" imgW="203200" imgH="330200" progId="Equation.DSMT4">
                  <p:embed/>
                  <p:pic>
                    <p:nvPicPr>
                      <p:cNvPr id="0" name="图片 10"/>
                      <p:cNvPicPr/>
                      <p:nvPr/>
                    </p:nvPicPr>
                    <p:blipFill>
                      <a:blip r:embed="rId4"/>
                      <a:stretch>
                        <a:fillRect/>
                      </a:stretch>
                    </p:blipFill>
                    <p:spPr>
                      <a:xfrm>
                        <a:off x="8346440" y="1637030"/>
                        <a:ext cx="309880" cy="486410"/>
                      </a:xfrm>
                      <a:prstGeom prst="rect">
                        <a:avLst/>
                      </a:prstGeom>
                      <a:noFill/>
                      <a:ln w="38100">
                        <a:noFill/>
                        <a:miter/>
                      </a:ln>
                    </p:spPr>
                  </p:pic>
                </p:oleObj>
              </mc:Fallback>
            </mc:AlternateContent>
          </a:graphicData>
        </a:graphic>
      </p:graphicFrame>
      <p:graphicFrame>
        <p:nvGraphicFramePr>
          <p:cNvPr id="-2147482545" name="对象 -2147482546"/>
          <p:cNvGraphicFramePr>
            <a:graphicFrameLocks noChangeAspect="1"/>
          </p:cNvGraphicFramePr>
          <p:nvPr/>
        </p:nvGraphicFramePr>
        <p:xfrm>
          <a:off x="9655175" y="1571625"/>
          <a:ext cx="2346960" cy="551815"/>
        </p:xfrm>
        <a:graphic>
          <a:graphicData uri="http://schemas.openxmlformats.org/presentationml/2006/ole">
            <mc:AlternateContent xmlns:mc="http://schemas.openxmlformats.org/markup-compatibility/2006">
              <mc:Choice xmlns:v="urn:schemas-microsoft-com:vml" Requires="v">
                <p:oleObj spid="_x0000_s12" name="" r:id="rId5" imgW="1384300" imgH="330200" progId="Equation.DSMT4">
                  <p:embed/>
                </p:oleObj>
              </mc:Choice>
              <mc:Fallback>
                <p:oleObj name="" r:id="rId5" imgW="1384300" imgH="330200" progId="Equation.DSMT4">
                  <p:embed/>
                  <p:pic>
                    <p:nvPicPr>
                      <p:cNvPr id="0" name="图片 11"/>
                      <p:cNvPicPr/>
                      <p:nvPr/>
                    </p:nvPicPr>
                    <p:blipFill>
                      <a:blip r:embed="rId6"/>
                      <a:stretch>
                        <a:fillRect/>
                      </a:stretch>
                    </p:blipFill>
                    <p:spPr>
                      <a:xfrm>
                        <a:off x="9655175" y="1571625"/>
                        <a:ext cx="2346960" cy="551815"/>
                      </a:xfrm>
                      <a:prstGeom prst="rect">
                        <a:avLst/>
                      </a:prstGeom>
                      <a:noFill/>
                      <a:ln w="38100">
                        <a:noFill/>
                        <a:miter/>
                      </a:ln>
                    </p:spPr>
                  </p:pic>
                </p:oleObj>
              </mc:Fallback>
            </mc:AlternateContent>
          </a:graphicData>
        </a:graphic>
      </p:graphicFrame>
      <p:graphicFrame>
        <p:nvGraphicFramePr>
          <p:cNvPr id="-2147482544" name="对象 -2147482545"/>
          <p:cNvGraphicFramePr>
            <a:graphicFrameLocks noChangeAspect="1"/>
          </p:cNvGraphicFramePr>
          <p:nvPr/>
        </p:nvGraphicFramePr>
        <p:xfrm>
          <a:off x="2891155" y="2493645"/>
          <a:ext cx="5748020" cy="711200"/>
        </p:xfrm>
        <a:graphic>
          <a:graphicData uri="http://schemas.openxmlformats.org/presentationml/2006/ole">
            <mc:AlternateContent xmlns:mc="http://schemas.openxmlformats.org/markup-compatibility/2006">
              <mc:Choice xmlns:v="urn:schemas-microsoft-com:vml" Requires="v">
                <p:oleObj spid="_x0000_s21" name="" r:id="rId7" imgW="3530600" imgH="431800" progId="Equation.DSMT4">
                  <p:embed/>
                </p:oleObj>
              </mc:Choice>
              <mc:Fallback>
                <p:oleObj name="" r:id="rId7" imgW="3530600" imgH="431800" progId="Equation.DSMT4">
                  <p:embed/>
                  <p:pic>
                    <p:nvPicPr>
                      <p:cNvPr id="0" name="图片 20"/>
                      <p:cNvPicPr/>
                      <p:nvPr/>
                    </p:nvPicPr>
                    <p:blipFill>
                      <a:blip r:embed="rId8"/>
                      <a:stretch>
                        <a:fillRect/>
                      </a:stretch>
                    </p:blipFill>
                    <p:spPr>
                      <a:xfrm>
                        <a:off x="2891155" y="2493645"/>
                        <a:ext cx="5748020" cy="711200"/>
                      </a:xfrm>
                      <a:prstGeom prst="rect">
                        <a:avLst/>
                      </a:prstGeom>
                      <a:noFill/>
                      <a:ln w="38100">
                        <a:noFill/>
                        <a:miter/>
                      </a:ln>
                    </p:spPr>
                  </p:pic>
                </p:oleObj>
              </mc:Fallback>
            </mc:AlternateContent>
          </a:graphicData>
        </a:graphic>
      </p:graphicFrame>
      <p:sp>
        <p:nvSpPr>
          <p:cNvPr id="108" name="文本框 107"/>
          <p:cNvSpPr txBox="1"/>
          <p:nvPr/>
        </p:nvSpPr>
        <p:spPr>
          <a:xfrm>
            <a:off x="1117600" y="3081655"/>
            <a:ext cx="5080000" cy="368300"/>
          </a:xfrm>
          <a:prstGeom prst="rect">
            <a:avLst/>
          </a:prstGeom>
          <a:noFill/>
          <a:ln w="9525">
            <a:noFill/>
          </a:ln>
        </p:spPr>
        <p:txBody>
          <a:bodyPr>
            <a:spAutoFit/>
          </a:bodyPr>
          <a:p>
            <a:pPr indent="0"/>
            <a:r>
              <a:rPr lang="zh-CN"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a:t>
            </a:r>
            <a:r>
              <a:rPr lang="en-US"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3</a:t>
            </a:r>
            <a:r>
              <a:rPr lang="zh-CN"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）回归分析</a:t>
            </a:r>
            <a:endParaRPr lang="zh-CN" altLang="en-US"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21"/>
          <p:cNvSpPr txBox="1"/>
          <p:nvPr/>
        </p:nvSpPr>
        <p:spPr>
          <a:xfrm>
            <a:off x="1634490" y="3358515"/>
            <a:ext cx="9540240" cy="3415030"/>
          </a:xfrm>
          <a:prstGeom prst="rect">
            <a:avLst/>
          </a:prstGeom>
          <a:noFill/>
          <a:ln w="9525">
            <a:noFill/>
          </a:ln>
        </p:spPr>
        <p:txBody>
          <a:bodyPr wrap="square">
            <a:spAutoFit/>
          </a:bodyPr>
          <a:p>
            <a:pPr indent="304800" fontAlgn="auto">
              <a:lnSpc>
                <a:spcPct val="150000"/>
              </a:lnSpc>
            </a:pPr>
            <a:r>
              <a:rPr lang="en-US" alt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Ⅰ.</a:t>
            </a: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回归模型的假设检验</a:t>
            </a:r>
            <a:endPar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因变量与自变量之间是否存在如①式线性关系是需要检验的。可令原假设为，当成立时（回归平方和）和（残差平方和）满足：</a:t>
            </a:r>
            <a:endPar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endPar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endPar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endPar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在显著性水平    下，对于上   分位数                         ，若                           ，接受     ，否则拒绝。</a:t>
            </a:r>
            <a:endPar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47482543" name="对象 -2147482544"/>
          <p:cNvGraphicFramePr>
            <a:graphicFrameLocks noChangeAspect="1"/>
          </p:cNvGraphicFramePr>
          <p:nvPr/>
        </p:nvGraphicFramePr>
        <p:xfrm>
          <a:off x="4182745" y="4986020"/>
          <a:ext cx="4186555" cy="800100"/>
        </p:xfrm>
        <a:graphic>
          <a:graphicData uri="http://schemas.openxmlformats.org/presentationml/2006/ole">
            <mc:AlternateContent xmlns:mc="http://schemas.openxmlformats.org/markup-compatibility/2006">
              <mc:Choice xmlns:v="urn:schemas-microsoft-com:vml" Requires="v">
                <p:oleObj spid="_x0000_s23" name="" r:id="rId9" imgW="2209800" imgH="419100" progId="Equation.DSMT4">
                  <p:embed/>
                </p:oleObj>
              </mc:Choice>
              <mc:Fallback>
                <p:oleObj name="" r:id="rId9" imgW="2209800" imgH="419100" progId="Equation.DSMT4">
                  <p:embed/>
                  <p:pic>
                    <p:nvPicPr>
                      <p:cNvPr id="0" name="图片 22"/>
                      <p:cNvPicPr/>
                      <p:nvPr/>
                    </p:nvPicPr>
                    <p:blipFill>
                      <a:blip r:embed="rId10"/>
                      <a:stretch>
                        <a:fillRect/>
                      </a:stretch>
                    </p:blipFill>
                    <p:spPr>
                      <a:xfrm>
                        <a:off x="4182745" y="4986020"/>
                        <a:ext cx="4186555" cy="800100"/>
                      </a:xfrm>
                      <a:prstGeom prst="rect">
                        <a:avLst/>
                      </a:prstGeom>
                      <a:noFill/>
                      <a:ln w="38100">
                        <a:noFill/>
                        <a:miter/>
                      </a:ln>
                    </p:spPr>
                  </p:pic>
                </p:oleObj>
              </mc:Fallback>
            </mc:AlternateContent>
          </a:graphicData>
        </a:graphic>
      </p:graphicFrame>
      <p:graphicFrame>
        <p:nvGraphicFramePr>
          <p:cNvPr id="-2147482542" name="对象 -2147482543"/>
          <p:cNvGraphicFramePr>
            <a:graphicFrameLocks noChangeAspect="1"/>
          </p:cNvGraphicFramePr>
          <p:nvPr/>
        </p:nvGraphicFramePr>
        <p:xfrm>
          <a:off x="3387090" y="5994400"/>
          <a:ext cx="322580" cy="293370"/>
        </p:xfrm>
        <a:graphic>
          <a:graphicData uri="http://schemas.openxmlformats.org/presentationml/2006/ole">
            <mc:AlternateContent xmlns:mc="http://schemas.openxmlformats.org/markup-compatibility/2006">
              <mc:Choice xmlns:v="urn:schemas-microsoft-com:vml" Requires="v">
                <p:oleObj spid="_x0000_s26" name="" r:id="rId11" imgW="152400" imgH="139700" progId="Equation.DSMT4">
                  <p:embed/>
                </p:oleObj>
              </mc:Choice>
              <mc:Fallback>
                <p:oleObj name="" r:id="rId11" imgW="152400" imgH="139700" progId="Equation.DSMT4">
                  <p:embed/>
                  <p:pic>
                    <p:nvPicPr>
                      <p:cNvPr id="0" name="图片 25"/>
                      <p:cNvPicPr/>
                      <p:nvPr/>
                    </p:nvPicPr>
                    <p:blipFill>
                      <a:blip r:embed="rId12"/>
                      <a:stretch>
                        <a:fillRect/>
                      </a:stretch>
                    </p:blipFill>
                    <p:spPr>
                      <a:xfrm>
                        <a:off x="3387090" y="5994400"/>
                        <a:ext cx="322580" cy="293370"/>
                      </a:xfrm>
                      <a:prstGeom prst="rect">
                        <a:avLst/>
                      </a:prstGeom>
                      <a:noFill/>
                      <a:ln w="38100">
                        <a:noFill/>
                        <a:miter/>
                      </a:ln>
                    </p:spPr>
                  </p:pic>
                </p:oleObj>
              </mc:Fallback>
            </mc:AlternateContent>
          </a:graphicData>
        </a:graphic>
      </p:graphicFrame>
      <p:graphicFrame>
        <p:nvGraphicFramePr>
          <p:cNvPr id="-2147482541" name="对象 -2147482542"/>
          <p:cNvGraphicFramePr>
            <a:graphicFrameLocks noChangeAspect="1"/>
          </p:cNvGraphicFramePr>
          <p:nvPr/>
        </p:nvGraphicFramePr>
        <p:xfrm>
          <a:off x="4755515" y="6007735"/>
          <a:ext cx="307975" cy="280035"/>
        </p:xfrm>
        <a:graphic>
          <a:graphicData uri="http://schemas.openxmlformats.org/presentationml/2006/ole">
            <mc:AlternateContent xmlns:mc="http://schemas.openxmlformats.org/markup-compatibility/2006">
              <mc:Choice xmlns:v="urn:schemas-microsoft-com:vml" Requires="v">
                <p:oleObj spid="_x0000_s27" name="" r:id="rId13" imgW="152400" imgH="139700" progId="Equation.DSMT4">
                  <p:embed/>
                </p:oleObj>
              </mc:Choice>
              <mc:Fallback>
                <p:oleObj name="" r:id="rId13" imgW="152400" imgH="139700" progId="Equation.DSMT4">
                  <p:embed/>
                  <p:pic>
                    <p:nvPicPr>
                      <p:cNvPr id="0" name="图片 26"/>
                      <p:cNvPicPr/>
                      <p:nvPr/>
                    </p:nvPicPr>
                    <p:blipFill>
                      <a:blip r:embed="rId14"/>
                      <a:stretch>
                        <a:fillRect/>
                      </a:stretch>
                    </p:blipFill>
                    <p:spPr>
                      <a:xfrm>
                        <a:off x="4755515" y="6007735"/>
                        <a:ext cx="307975" cy="280035"/>
                      </a:xfrm>
                      <a:prstGeom prst="rect">
                        <a:avLst/>
                      </a:prstGeom>
                      <a:noFill/>
                      <a:ln w="38100">
                        <a:noFill/>
                        <a:miter/>
                      </a:ln>
                    </p:spPr>
                  </p:pic>
                </p:oleObj>
              </mc:Fallback>
            </mc:AlternateContent>
          </a:graphicData>
        </a:graphic>
      </p:graphicFrame>
      <p:graphicFrame>
        <p:nvGraphicFramePr>
          <p:cNvPr id="-2147482505" name="对象 -2147482506"/>
          <p:cNvGraphicFramePr>
            <a:graphicFrameLocks noChangeAspect="1"/>
          </p:cNvGraphicFramePr>
          <p:nvPr/>
        </p:nvGraphicFramePr>
        <p:xfrm>
          <a:off x="5770245" y="5939155"/>
          <a:ext cx="1633855" cy="377190"/>
        </p:xfrm>
        <a:graphic>
          <a:graphicData uri="http://schemas.openxmlformats.org/presentationml/2006/ole">
            <mc:AlternateContent xmlns:mc="http://schemas.openxmlformats.org/markup-compatibility/2006">
              <mc:Choice xmlns:v="urn:schemas-microsoft-com:vml" Requires="v">
                <p:oleObj spid="_x0000_s28" name="" r:id="rId15" imgW="990600" imgH="228600" progId="Equation.DSMT4">
                  <p:embed/>
                </p:oleObj>
              </mc:Choice>
              <mc:Fallback>
                <p:oleObj name="" r:id="rId15" imgW="990600" imgH="228600" progId="Equation.DSMT4">
                  <p:embed/>
                  <p:pic>
                    <p:nvPicPr>
                      <p:cNvPr id="0" name="图片 27"/>
                      <p:cNvPicPr/>
                      <p:nvPr/>
                    </p:nvPicPr>
                    <p:blipFill>
                      <a:blip r:embed="rId16"/>
                      <a:stretch>
                        <a:fillRect/>
                      </a:stretch>
                    </p:blipFill>
                    <p:spPr>
                      <a:xfrm>
                        <a:off x="5770245" y="5939155"/>
                        <a:ext cx="1633855" cy="377190"/>
                      </a:xfrm>
                      <a:prstGeom prst="rect">
                        <a:avLst/>
                      </a:prstGeom>
                      <a:noFill/>
                      <a:ln w="38100">
                        <a:noFill/>
                        <a:miter/>
                      </a:ln>
                    </p:spPr>
                  </p:pic>
                </p:oleObj>
              </mc:Fallback>
            </mc:AlternateContent>
          </a:graphicData>
        </a:graphic>
      </p:graphicFrame>
      <p:graphicFrame>
        <p:nvGraphicFramePr>
          <p:cNvPr id="-2147482539" name="对象 -2147482540"/>
          <p:cNvGraphicFramePr>
            <a:graphicFrameLocks noChangeAspect="1"/>
          </p:cNvGraphicFramePr>
          <p:nvPr/>
        </p:nvGraphicFramePr>
        <p:xfrm>
          <a:off x="7876540" y="5986780"/>
          <a:ext cx="1778635" cy="322580"/>
        </p:xfrm>
        <a:graphic>
          <a:graphicData uri="http://schemas.openxmlformats.org/presentationml/2006/ole">
            <mc:AlternateContent xmlns:mc="http://schemas.openxmlformats.org/markup-compatibility/2006">
              <mc:Choice xmlns:v="urn:schemas-microsoft-com:vml" Requires="v">
                <p:oleObj spid="_x0000_s29" name="" r:id="rId17" imgW="1257300" imgH="228600" progId="Equation.DSMT4">
                  <p:embed/>
                </p:oleObj>
              </mc:Choice>
              <mc:Fallback>
                <p:oleObj name="" r:id="rId17" imgW="1257300" imgH="228600" progId="Equation.DSMT4">
                  <p:embed/>
                  <p:pic>
                    <p:nvPicPr>
                      <p:cNvPr id="0" name="图片 28"/>
                      <p:cNvPicPr/>
                      <p:nvPr/>
                    </p:nvPicPr>
                    <p:blipFill>
                      <a:blip r:embed="rId18"/>
                      <a:stretch>
                        <a:fillRect/>
                      </a:stretch>
                    </p:blipFill>
                    <p:spPr>
                      <a:xfrm>
                        <a:off x="7876540" y="5986780"/>
                        <a:ext cx="1778635" cy="322580"/>
                      </a:xfrm>
                      <a:prstGeom prst="rect">
                        <a:avLst/>
                      </a:prstGeom>
                      <a:noFill/>
                      <a:ln w="38100">
                        <a:noFill/>
                        <a:miter/>
                      </a:ln>
                    </p:spPr>
                  </p:pic>
                </p:oleObj>
              </mc:Fallback>
            </mc:AlternateContent>
          </a:graphicData>
        </a:graphic>
      </p:graphicFrame>
      <p:graphicFrame>
        <p:nvGraphicFramePr>
          <p:cNvPr id="-2147482538" name="对象 -2147482539"/>
          <p:cNvGraphicFramePr>
            <a:graphicFrameLocks noChangeAspect="1"/>
          </p:cNvGraphicFramePr>
          <p:nvPr/>
        </p:nvGraphicFramePr>
        <p:xfrm>
          <a:off x="10374630" y="5974080"/>
          <a:ext cx="327025" cy="348615"/>
        </p:xfrm>
        <a:graphic>
          <a:graphicData uri="http://schemas.openxmlformats.org/presentationml/2006/ole">
            <mc:AlternateContent xmlns:mc="http://schemas.openxmlformats.org/markup-compatibility/2006">
              <mc:Choice xmlns:v="urn:schemas-microsoft-com:vml" Requires="v">
                <p:oleObj spid="_x0000_s30" name="" r:id="rId19" imgW="215900" imgH="228600" progId="Equation.DSMT4">
                  <p:embed/>
                </p:oleObj>
              </mc:Choice>
              <mc:Fallback>
                <p:oleObj name="" r:id="rId19" imgW="215900" imgH="228600" progId="Equation.DSMT4">
                  <p:embed/>
                  <p:pic>
                    <p:nvPicPr>
                      <p:cNvPr id="0" name="图片 29"/>
                      <p:cNvPicPr/>
                      <p:nvPr/>
                    </p:nvPicPr>
                    <p:blipFill>
                      <a:blip r:embed="rId20"/>
                      <a:stretch>
                        <a:fillRect/>
                      </a:stretch>
                    </p:blipFill>
                    <p:spPr>
                      <a:xfrm>
                        <a:off x="10374630" y="5974080"/>
                        <a:ext cx="327025" cy="34861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4"/>
          <p:cNvSpPr txBox="1"/>
          <p:nvPr/>
        </p:nvSpPr>
        <p:spPr>
          <a:xfrm>
            <a:off x="76808" y="117426"/>
            <a:ext cx="2053908" cy="675640"/>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4</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40" name="Rectangle 74"/>
          <p:cNvSpPr>
            <a:spLocks noChangeArrowheads="1"/>
          </p:cNvSpPr>
          <p:nvPr/>
        </p:nvSpPr>
        <p:spPr bwMode="auto">
          <a:xfrm>
            <a:off x="1634679" y="1892474"/>
            <a:ext cx="1219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文本框 2"/>
          <p:cNvSpPr txBox="1"/>
          <p:nvPr/>
        </p:nvSpPr>
        <p:spPr>
          <a:xfrm>
            <a:off x="219075" y="194310"/>
            <a:ext cx="9972675" cy="521970"/>
          </a:xfrm>
          <a:prstGeom prst="rect">
            <a:avLst/>
          </a:prstGeom>
          <a:noFill/>
        </p:spPr>
        <p:txBody>
          <a:bodyPr wrap="square" rtlCol="0">
            <a:spAutoFit/>
          </a:bodyPr>
          <a:p>
            <a:pPr algn="ctr"/>
            <a:r>
              <a:rPr lang="zh-CN" altLang="en-US" sz="2800" b="1" dirty="0">
                <a:solidFill>
                  <a:srgbClr val="005DA2"/>
                </a:solidFill>
                <a:latin typeface="微软雅黑" panose="020B0503020204020204" pitchFamily="34" charset="-122"/>
                <a:ea typeface="微软雅黑" panose="020B0503020204020204" pitchFamily="34" charset="-122"/>
              </a:rPr>
              <a:t>问题二:人口结构与经济发展关系的研究</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658495" y="793115"/>
            <a:ext cx="7521575" cy="398780"/>
          </a:xfrm>
          <a:prstGeom prst="rect">
            <a:avLst/>
          </a:prstGeom>
          <a:noFill/>
          <a:ln w="9525">
            <a:noFill/>
          </a:ln>
        </p:spPr>
        <p:txBody>
          <a:bodyPr wrap="square">
            <a:spAutoFit/>
          </a:bodyPr>
          <a:p>
            <a:pPr indent="0"/>
            <a:r>
              <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）回归分析</a:t>
            </a:r>
            <a:endPar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p:cNvSpPr txBox="1"/>
          <p:nvPr/>
        </p:nvSpPr>
        <p:spPr>
          <a:xfrm>
            <a:off x="1329055" y="1191895"/>
            <a:ext cx="4544695" cy="2999740"/>
          </a:xfrm>
          <a:prstGeom prst="rect">
            <a:avLst/>
          </a:prstGeom>
          <a:noFill/>
          <a:ln w="9525">
            <a:noFill/>
          </a:ln>
        </p:spPr>
        <p:txBody>
          <a:bodyPr wrap="square">
            <a:spAutoFit/>
          </a:bodyPr>
          <a:p>
            <a:pPr indent="304800" fontAlgn="auto">
              <a:lnSpc>
                <a:spcPct val="150000"/>
              </a:lnSpc>
            </a:pP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Ⅱ.</a:t>
            </a:r>
            <a:r>
              <a:rPr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回归系数的假设检验和区间估计</a:t>
            </a:r>
            <a:endParaRPr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当上面的      被拒绝时，   不全为0，但是不排除其中若干个等于0，所以应进一步做回归系数的检验。由于此项检验应用Matlab软件能够方便解决，而原理相对繁琐，并不是本文建模重点，在此不做过多赘述。</a:t>
            </a:r>
            <a:endParaRPr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47482537" name="对象 -2147482538"/>
          <p:cNvGraphicFramePr>
            <a:graphicFrameLocks noChangeAspect="1"/>
          </p:cNvGraphicFramePr>
          <p:nvPr/>
        </p:nvGraphicFramePr>
        <p:xfrm>
          <a:off x="2651125" y="1701165"/>
          <a:ext cx="348615" cy="371475"/>
        </p:xfrm>
        <a:graphic>
          <a:graphicData uri="http://schemas.openxmlformats.org/presentationml/2006/ole">
            <mc:AlternateContent xmlns:mc="http://schemas.openxmlformats.org/markup-compatibility/2006">
              <mc:Choice xmlns:v="urn:schemas-microsoft-com:vml" Requires="v">
                <p:oleObj spid="_x0000_s3076" name="" r:id="rId1" imgW="215900" imgH="228600" progId="Equation.DSMT4">
                  <p:embed/>
                </p:oleObj>
              </mc:Choice>
              <mc:Fallback>
                <p:oleObj name="" r:id="rId1" imgW="215900" imgH="228600" progId="Equation.DSMT4">
                  <p:embed/>
                  <p:pic>
                    <p:nvPicPr>
                      <p:cNvPr id="0" name="图片 3075"/>
                      <p:cNvPicPr/>
                      <p:nvPr/>
                    </p:nvPicPr>
                    <p:blipFill>
                      <a:blip r:embed="rId2"/>
                      <a:stretch>
                        <a:fillRect/>
                      </a:stretch>
                    </p:blipFill>
                    <p:spPr>
                      <a:xfrm>
                        <a:off x="2651125" y="1701165"/>
                        <a:ext cx="348615" cy="371475"/>
                      </a:xfrm>
                      <a:prstGeom prst="rect">
                        <a:avLst/>
                      </a:prstGeom>
                      <a:noFill/>
                      <a:ln w="38100">
                        <a:noFill/>
                        <a:miter/>
                      </a:ln>
                    </p:spPr>
                  </p:pic>
                </p:oleObj>
              </mc:Fallback>
            </mc:AlternateContent>
          </a:graphicData>
        </a:graphic>
      </p:graphicFrame>
      <p:graphicFrame>
        <p:nvGraphicFramePr>
          <p:cNvPr id="-2147482536" name="对象 -2147482537"/>
          <p:cNvGraphicFramePr>
            <a:graphicFrameLocks noChangeAspect="1"/>
          </p:cNvGraphicFramePr>
          <p:nvPr/>
        </p:nvGraphicFramePr>
        <p:xfrm>
          <a:off x="4061460" y="1697990"/>
          <a:ext cx="299085" cy="374650"/>
        </p:xfrm>
        <a:graphic>
          <a:graphicData uri="http://schemas.openxmlformats.org/presentationml/2006/ole">
            <mc:AlternateContent xmlns:mc="http://schemas.openxmlformats.org/markup-compatibility/2006">
              <mc:Choice xmlns:v="urn:schemas-microsoft-com:vml" Requires="v">
                <p:oleObj spid="_x0000_s19" name="" r:id="rId3" imgW="190500" imgH="241300" progId="Equation.DSMT4">
                  <p:embed/>
                </p:oleObj>
              </mc:Choice>
              <mc:Fallback>
                <p:oleObj name="" r:id="rId3" imgW="190500" imgH="241300" progId="Equation.DSMT4">
                  <p:embed/>
                  <p:pic>
                    <p:nvPicPr>
                      <p:cNvPr id="0" name="图片 18"/>
                      <p:cNvPicPr/>
                      <p:nvPr/>
                    </p:nvPicPr>
                    <p:blipFill>
                      <a:blip r:embed="rId4"/>
                      <a:stretch>
                        <a:fillRect/>
                      </a:stretch>
                    </p:blipFill>
                    <p:spPr>
                      <a:xfrm>
                        <a:off x="4061460" y="1697990"/>
                        <a:ext cx="299085" cy="374650"/>
                      </a:xfrm>
                      <a:prstGeom prst="rect">
                        <a:avLst/>
                      </a:prstGeom>
                      <a:noFill/>
                      <a:ln w="38100">
                        <a:noFill/>
                        <a:miter/>
                      </a:ln>
                    </p:spPr>
                  </p:pic>
                </p:oleObj>
              </mc:Fallback>
            </mc:AlternateContent>
          </a:graphicData>
        </a:graphic>
      </p:graphicFrame>
      <p:pic>
        <p:nvPicPr>
          <p:cNvPr id="20" name="图片 19"/>
          <p:cNvPicPr>
            <a:picLocks noChangeAspect="1"/>
          </p:cNvPicPr>
          <p:nvPr/>
        </p:nvPicPr>
        <p:blipFill>
          <a:blip r:embed="rId5"/>
          <a:stretch>
            <a:fillRect/>
          </a:stretch>
        </p:blipFill>
        <p:spPr>
          <a:xfrm>
            <a:off x="6701790" y="877570"/>
            <a:ext cx="4076700" cy="5420360"/>
          </a:xfrm>
          <a:prstGeom prst="rect">
            <a:avLst/>
          </a:prstGeom>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4"/>
          <p:cNvSpPr txBox="1"/>
          <p:nvPr/>
        </p:nvSpPr>
        <p:spPr>
          <a:xfrm>
            <a:off x="76808" y="117426"/>
            <a:ext cx="2053908" cy="675640"/>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4</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4" name="文本框 2"/>
          <p:cNvSpPr txBox="1"/>
          <p:nvPr/>
        </p:nvSpPr>
        <p:spPr>
          <a:xfrm>
            <a:off x="219075" y="194310"/>
            <a:ext cx="9972675" cy="521970"/>
          </a:xfrm>
          <a:prstGeom prst="rect">
            <a:avLst/>
          </a:prstGeom>
          <a:noFill/>
        </p:spPr>
        <p:txBody>
          <a:bodyPr wrap="square" rtlCol="0">
            <a:spAutoFit/>
          </a:bodyPr>
          <a:p>
            <a:pPr algn="ctr"/>
            <a:r>
              <a:rPr lang="zh-CN" altLang="en-US" sz="2800" b="1" dirty="0">
                <a:solidFill>
                  <a:srgbClr val="005DA2"/>
                </a:solidFill>
                <a:latin typeface="微软雅黑" panose="020B0503020204020204" pitchFamily="34" charset="-122"/>
                <a:ea typeface="微软雅黑" panose="020B0503020204020204" pitchFamily="34" charset="-122"/>
              </a:rPr>
              <a:t>问题二:人口结构与经济发展关系的研究</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96900" y="793115"/>
            <a:ext cx="7521575" cy="553085"/>
          </a:xfrm>
          <a:prstGeom prst="rect">
            <a:avLst/>
          </a:prstGeom>
          <a:noFill/>
          <a:ln w="9525">
            <a:noFill/>
          </a:ln>
        </p:spPr>
        <p:txBody>
          <a:bodyPr wrap="square">
            <a:spAutoFit/>
          </a:bodyPr>
          <a:p>
            <a:pPr indent="304800" fontAlgn="auto">
              <a:lnSpc>
                <a:spcPct val="150000"/>
              </a:lnSpc>
            </a:pPr>
            <a:r>
              <a:rPr lang="en-US" alt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模型的建立与</a:t>
            </a:r>
            <a:r>
              <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求解</a:t>
            </a:r>
            <a:endPar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1861820" y="1246505"/>
            <a:ext cx="8599170" cy="5144135"/>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4"/>
          <p:cNvSpPr txBox="1"/>
          <p:nvPr/>
        </p:nvSpPr>
        <p:spPr>
          <a:xfrm>
            <a:off x="76808" y="117426"/>
            <a:ext cx="2053908" cy="675640"/>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4</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4" name="文本框 2"/>
          <p:cNvSpPr txBox="1"/>
          <p:nvPr/>
        </p:nvSpPr>
        <p:spPr>
          <a:xfrm>
            <a:off x="219075" y="194310"/>
            <a:ext cx="9972675" cy="521970"/>
          </a:xfrm>
          <a:prstGeom prst="rect">
            <a:avLst/>
          </a:prstGeom>
          <a:noFill/>
        </p:spPr>
        <p:txBody>
          <a:bodyPr wrap="square" rtlCol="0">
            <a:spAutoFit/>
          </a:bodyPr>
          <a:p>
            <a:pPr algn="ctr"/>
            <a:r>
              <a:rPr lang="zh-CN" altLang="en-US" sz="2800" b="1" dirty="0">
                <a:solidFill>
                  <a:srgbClr val="005DA2"/>
                </a:solidFill>
                <a:latin typeface="微软雅黑" panose="020B0503020204020204" pitchFamily="34" charset="-122"/>
                <a:ea typeface="微软雅黑" panose="020B0503020204020204" pitchFamily="34" charset="-122"/>
              </a:rPr>
              <a:t>问题二:人口结构与经济发展关系的研究</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96900" y="793115"/>
            <a:ext cx="7521575" cy="553085"/>
          </a:xfrm>
          <a:prstGeom prst="rect">
            <a:avLst/>
          </a:prstGeom>
          <a:noFill/>
          <a:ln w="9525">
            <a:noFill/>
          </a:ln>
        </p:spPr>
        <p:txBody>
          <a:bodyPr wrap="square">
            <a:spAutoFit/>
          </a:bodyPr>
          <a:p>
            <a:pPr indent="304800" fontAlgn="auto">
              <a:lnSpc>
                <a:spcPct val="150000"/>
              </a:lnSpc>
            </a:pPr>
            <a:r>
              <a:rPr lang="en-US" alt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模型结果的展示与回归分析</a:t>
            </a:r>
            <a:endPar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8" name="文本框 107"/>
          <p:cNvSpPr txBox="1"/>
          <p:nvPr/>
        </p:nvSpPr>
        <p:spPr>
          <a:xfrm>
            <a:off x="1229995" y="1346517"/>
            <a:ext cx="5080000" cy="922020"/>
          </a:xfrm>
          <a:prstGeom prst="rect">
            <a:avLst/>
          </a:prstGeom>
          <a:noFill/>
          <a:ln w="9525">
            <a:noFill/>
          </a:ln>
        </p:spPr>
        <p:txBody>
          <a:bodyPr>
            <a:spAutoFit/>
          </a:bodyPr>
          <a:p>
            <a:pPr indent="0" fontAlgn="auto">
              <a:lnSpc>
                <a:spcPct val="150000"/>
              </a:lnSpc>
            </a:pPr>
            <a:r>
              <a:rPr lang="zh-CN"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a:t>
            </a:r>
            <a:r>
              <a:rPr lang="en-US"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1</a:t>
            </a:r>
            <a:r>
              <a:rPr lang="zh-CN"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）系数初步求解</a:t>
            </a:r>
            <a:r>
              <a:rPr lang="zh-CN" sz="1800" b="0">
                <a:solidFill>
                  <a:srgbClr val="000000"/>
                </a:solidFill>
                <a:latin typeface="微软雅黑" panose="020B0503020204020204" pitchFamily="34" charset="-122"/>
                <a:ea typeface="微软雅黑" panose="020B0503020204020204" pitchFamily="34" charset="-122"/>
              </a:rPr>
              <a:t>      得到的残差及置信区间图像如下：</a:t>
            </a:r>
            <a:endParaRPr lang="zh-CN" altLang="en-US" sz="1800" b="0">
              <a:solidFill>
                <a:srgbClr val="000000"/>
              </a:solidFill>
              <a:latin typeface="微软雅黑" panose="020B0503020204020204" pitchFamily="34" charset="-122"/>
              <a:ea typeface="微软雅黑" panose="020B0503020204020204" pitchFamily="34" charset="-122"/>
            </a:endParaRPr>
          </a:p>
        </p:txBody>
      </p:sp>
      <p:pic>
        <p:nvPicPr>
          <p:cNvPr id="75" name="图片 75" descr="C:\Users\姚亦桐\Desktop\Mmodeling\模拟赛2 人口问题\程序\图1.jpg"/>
          <p:cNvPicPr>
            <a:picLocks noChangeAspect="1" noChangeArrowheads="1"/>
          </p:cNvPicPr>
          <p:nvPr/>
        </p:nvPicPr>
        <p:blipFill>
          <a:blip r:embed="rId1"/>
          <a:srcRect/>
          <a:stretch>
            <a:fillRect/>
          </a:stretch>
        </p:blipFill>
        <p:spPr>
          <a:xfrm>
            <a:off x="5918835" y="1123950"/>
            <a:ext cx="5963285" cy="4477385"/>
          </a:xfrm>
          <a:prstGeom prst="rect">
            <a:avLst/>
          </a:prstGeom>
          <a:noFill/>
          <a:ln w="9525">
            <a:noFill/>
            <a:miter lim="800000"/>
            <a:headEnd/>
            <a:tailEnd/>
          </a:ln>
        </p:spPr>
      </p:pic>
      <p:sp>
        <p:nvSpPr>
          <p:cNvPr id="2" name="文本框 1"/>
          <p:cNvSpPr txBox="1"/>
          <p:nvPr/>
        </p:nvSpPr>
        <p:spPr>
          <a:xfrm>
            <a:off x="770255" y="2760662"/>
            <a:ext cx="5080000" cy="1337945"/>
          </a:xfrm>
          <a:prstGeom prst="rect">
            <a:avLst/>
          </a:prstGeom>
          <a:noFill/>
          <a:ln w="9525">
            <a:noFill/>
          </a:ln>
        </p:spPr>
        <p:txBody>
          <a:bodyPr>
            <a:spAutoFit/>
          </a:bodyPr>
          <a:p>
            <a:pPr indent="0" fontAlgn="auto">
              <a:lnSpc>
                <a:spcPct val="150000"/>
              </a:lnSpc>
            </a:pPr>
            <a:r>
              <a:rPr lang="en-US" alt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如图，其中第</a:t>
            </a: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组数据是异常的，去除此组异常数据，再次调用</a:t>
            </a:r>
            <a:r>
              <a:rPr 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regress</a:t>
            </a:r>
            <a:r>
              <a:rPr 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命令直到无异常数据出现。</a:t>
            </a:r>
            <a:endParaRPr lang="zh-CN" altLang="en-US"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4"/>
          <p:cNvSpPr txBox="1"/>
          <p:nvPr/>
        </p:nvSpPr>
        <p:spPr>
          <a:xfrm>
            <a:off x="76808" y="117426"/>
            <a:ext cx="2053908" cy="675640"/>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4</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4" name="文本框 2"/>
          <p:cNvSpPr txBox="1"/>
          <p:nvPr/>
        </p:nvSpPr>
        <p:spPr>
          <a:xfrm>
            <a:off x="219075" y="194310"/>
            <a:ext cx="9972675" cy="521970"/>
          </a:xfrm>
          <a:prstGeom prst="rect">
            <a:avLst/>
          </a:prstGeom>
          <a:noFill/>
        </p:spPr>
        <p:txBody>
          <a:bodyPr wrap="square" rtlCol="0">
            <a:spAutoFit/>
          </a:bodyPr>
          <a:p>
            <a:pPr algn="ctr"/>
            <a:r>
              <a:rPr lang="zh-CN" altLang="en-US" sz="2800" b="1" dirty="0">
                <a:solidFill>
                  <a:srgbClr val="005DA2"/>
                </a:solidFill>
                <a:latin typeface="微软雅黑" panose="020B0503020204020204" pitchFamily="34" charset="-122"/>
                <a:ea typeface="微软雅黑" panose="020B0503020204020204" pitchFamily="34" charset="-122"/>
              </a:rPr>
              <a:t>问题二:人口结构与经济发展关系的研究</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96900" y="793115"/>
            <a:ext cx="7521575" cy="553085"/>
          </a:xfrm>
          <a:prstGeom prst="rect">
            <a:avLst/>
          </a:prstGeom>
          <a:noFill/>
          <a:ln w="9525">
            <a:noFill/>
          </a:ln>
        </p:spPr>
        <p:txBody>
          <a:bodyPr wrap="square">
            <a:spAutoFit/>
          </a:bodyPr>
          <a:p>
            <a:pPr indent="304800" fontAlgn="auto">
              <a:lnSpc>
                <a:spcPct val="150000"/>
              </a:lnSpc>
            </a:pPr>
            <a:r>
              <a:rPr lang="en-US" alt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模型结果的展示与回归分析</a:t>
            </a:r>
            <a:endPar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8" name="文本框 107"/>
          <p:cNvSpPr txBox="1"/>
          <p:nvPr/>
        </p:nvSpPr>
        <p:spPr>
          <a:xfrm>
            <a:off x="1229995" y="1346517"/>
            <a:ext cx="5080000" cy="506730"/>
          </a:xfrm>
          <a:prstGeom prst="rect">
            <a:avLst/>
          </a:prstGeom>
          <a:noFill/>
          <a:ln w="9525">
            <a:noFill/>
          </a:ln>
        </p:spPr>
        <p:txBody>
          <a:bodyPr>
            <a:spAutoFit/>
          </a:bodyPr>
          <a:p>
            <a:pPr indent="0" fontAlgn="auto">
              <a:lnSpc>
                <a:spcPct val="150000"/>
              </a:lnSpc>
            </a:pPr>
            <a:r>
              <a:rPr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（2）最终系数确定</a:t>
            </a:r>
            <a:endParaRPr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229995" y="1973580"/>
            <a:ext cx="3578225" cy="2584450"/>
          </a:xfrm>
          <a:prstGeom prst="rect">
            <a:avLst/>
          </a:prstGeom>
          <a:noFill/>
          <a:ln w="9525">
            <a:noFill/>
          </a:ln>
        </p:spPr>
        <p:txBody>
          <a:bodyPr wrap="square">
            <a:spAutoFit/>
          </a:bodyPr>
          <a:p>
            <a:pPr indent="0" fontAlgn="auto">
              <a:lnSpc>
                <a:spcPct val="150000"/>
              </a:lnSpc>
            </a:pPr>
            <a:r>
              <a:rPr lang="en-US" alt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以上数据中参数          的置信区间包含0，这说明了男性人口数即男女比例、65岁及以上人口数即老年人口所占的比例对国内生产总值影响的相关性是不显著的。</a:t>
            </a:r>
            <a:endParaRPr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18"/>
          <p:cNvPicPr>
            <a:picLocks noChangeAspect="1"/>
          </p:cNvPicPr>
          <p:nvPr/>
        </p:nvPicPr>
        <p:blipFill>
          <a:blip r:embed="rId1"/>
          <a:stretch>
            <a:fillRect/>
          </a:stretch>
        </p:blipFill>
        <p:spPr>
          <a:xfrm>
            <a:off x="5130800" y="1058545"/>
            <a:ext cx="8597265" cy="5006975"/>
          </a:xfrm>
          <a:prstGeom prst="rect">
            <a:avLst/>
          </a:prstGeom>
        </p:spPr>
      </p:pic>
      <p:graphicFrame>
        <p:nvGraphicFramePr>
          <p:cNvPr id="-2147482518" name="对象 -2147482519"/>
          <p:cNvGraphicFramePr>
            <a:graphicFrameLocks noChangeAspect="1"/>
          </p:cNvGraphicFramePr>
          <p:nvPr/>
        </p:nvGraphicFramePr>
        <p:xfrm>
          <a:off x="3446780" y="2093595"/>
          <a:ext cx="646430" cy="387985"/>
        </p:xfrm>
        <a:graphic>
          <a:graphicData uri="http://schemas.openxmlformats.org/presentationml/2006/ole">
            <mc:AlternateContent xmlns:mc="http://schemas.openxmlformats.org/markup-compatibility/2006">
              <mc:Choice xmlns:v="urn:schemas-microsoft-com:vml" Requires="v">
                <p:oleObj spid="_x0000_s3076" name="" r:id="rId2" imgW="381000" imgH="228600" progId="Equation.DSMT4">
                  <p:embed/>
                </p:oleObj>
              </mc:Choice>
              <mc:Fallback>
                <p:oleObj name="" r:id="rId2" imgW="381000" imgH="228600" progId="Equation.DSMT4">
                  <p:embed/>
                  <p:pic>
                    <p:nvPicPr>
                      <p:cNvPr id="0" name="图片 3075"/>
                      <p:cNvPicPr/>
                      <p:nvPr/>
                    </p:nvPicPr>
                    <p:blipFill>
                      <a:blip r:embed="rId3"/>
                      <a:stretch>
                        <a:fillRect/>
                      </a:stretch>
                    </p:blipFill>
                    <p:spPr>
                      <a:xfrm>
                        <a:off x="3446780" y="2093595"/>
                        <a:ext cx="646430" cy="38798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4"/>
          <p:cNvSpPr txBox="1"/>
          <p:nvPr/>
        </p:nvSpPr>
        <p:spPr>
          <a:xfrm>
            <a:off x="76808" y="117426"/>
            <a:ext cx="2053908" cy="675640"/>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4</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4" name="文本框 2"/>
          <p:cNvSpPr txBox="1"/>
          <p:nvPr/>
        </p:nvSpPr>
        <p:spPr>
          <a:xfrm>
            <a:off x="219075" y="194310"/>
            <a:ext cx="9972675" cy="521970"/>
          </a:xfrm>
          <a:prstGeom prst="rect">
            <a:avLst/>
          </a:prstGeom>
          <a:noFill/>
        </p:spPr>
        <p:txBody>
          <a:bodyPr wrap="square" rtlCol="0">
            <a:spAutoFit/>
          </a:bodyPr>
          <a:p>
            <a:pPr algn="ctr"/>
            <a:r>
              <a:rPr lang="zh-CN" altLang="en-US" sz="2800" b="1" dirty="0">
                <a:solidFill>
                  <a:srgbClr val="005DA2"/>
                </a:solidFill>
                <a:latin typeface="微软雅黑" panose="020B0503020204020204" pitchFamily="34" charset="-122"/>
                <a:ea typeface="微软雅黑" panose="020B0503020204020204" pitchFamily="34" charset="-122"/>
              </a:rPr>
              <a:t>问题二:人口结构与经济发展关系的研究</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96900" y="793115"/>
            <a:ext cx="7521575" cy="553085"/>
          </a:xfrm>
          <a:prstGeom prst="rect">
            <a:avLst/>
          </a:prstGeom>
          <a:noFill/>
          <a:ln w="9525">
            <a:noFill/>
          </a:ln>
        </p:spPr>
        <p:txBody>
          <a:bodyPr wrap="square">
            <a:spAutoFit/>
          </a:bodyPr>
          <a:p>
            <a:pPr indent="304800" fontAlgn="auto">
              <a:lnSpc>
                <a:spcPct val="150000"/>
              </a:lnSpc>
            </a:pPr>
            <a:r>
              <a:rPr lang="en-US" alt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rPr>
              <a:t>模型结果的展示与回归分析</a:t>
            </a:r>
            <a:endParaRPr lang="zh-CN" sz="2000">
              <a:solidFill>
                <a:srgbClr val="0071C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8" name="文本框 107"/>
          <p:cNvSpPr txBox="1"/>
          <p:nvPr/>
        </p:nvSpPr>
        <p:spPr>
          <a:xfrm>
            <a:off x="1229995" y="1346517"/>
            <a:ext cx="5080000" cy="506730"/>
          </a:xfrm>
          <a:prstGeom prst="rect">
            <a:avLst/>
          </a:prstGeom>
          <a:noFill/>
          <a:ln w="9525">
            <a:noFill/>
          </a:ln>
        </p:spPr>
        <p:txBody>
          <a:bodyPr>
            <a:spAutoFit/>
          </a:bodyPr>
          <a:p>
            <a:pPr indent="0" fontAlgn="auto">
              <a:lnSpc>
                <a:spcPct val="150000"/>
              </a:lnSpc>
            </a:pPr>
            <a:r>
              <a:rPr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（2）最终系数确定</a:t>
            </a:r>
            <a:endParaRPr sz="1800">
              <a:solidFill>
                <a:srgbClr val="0071C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229995" y="1973580"/>
            <a:ext cx="10687050" cy="506730"/>
          </a:xfrm>
          <a:prstGeom prst="rect">
            <a:avLst/>
          </a:prstGeom>
          <a:noFill/>
          <a:ln w="9525">
            <a:noFill/>
          </a:ln>
        </p:spPr>
        <p:txBody>
          <a:bodyPr wrap="square">
            <a:spAutoFit/>
          </a:bodyPr>
          <a:p>
            <a:pPr indent="0" fontAlgn="auto">
              <a:lnSpc>
                <a:spcPct val="150000"/>
              </a:lnSpc>
            </a:pPr>
            <a:r>
              <a:rPr lang="en-US" altLang="zh-CN"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同样的方法，可以求得     与                              的线性回归方程系数，并得到方程为：</a:t>
            </a:r>
            <a:endParaRPr sz="18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147482517" name="对象 -2147482518"/>
          <p:cNvGraphicFramePr>
            <a:graphicFrameLocks noChangeAspect="1"/>
          </p:cNvGraphicFramePr>
          <p:nvPr/>
        </p:nvGraphicFramePr>
        <p:xfrm>
          <a:off x="4088765" y="2037080"/>
          <a:ext cx="334645" cy="424180"/>
        </p:xfrm>
        <a:graphic>
          <a:graphicData uri="http://schemas.openxmlformats.org/presentationml/2006/ole">
            <mc:AlternateContent xmlns:mc="http://schemas.openxmlformats.org/markup-compatibility/2006">
              <mc:Choice xmlns:v="urn:schemas-microsoft-com:vml" Requires="v">
                <p:oleObj spid="_x0000_s9" name="" r:id="rId1" imgW="177800" imgH="228600" progId="Equation.DSMT4">
                  <p:embed/>
                </p:oleObj>
              </mc:Choice>
              <mc:Fallback>
                <p:oleObj name="" r:id="rId1" imgW="177800" imgH="228600" progId="Equation.DSMT4">
                  <p:embed/>
                  <p:pic>
                    <p:nvPicPr>
                      <p:cNvPr id="0" name="图片 8"/>
                      <p:cNvPicPr/>
                      <p:nvPr/>
                    </p:nvPicPr>
                    <p:blipFill>
                      <a:blip r:embed="rId2"/>
                      <a:stretch>
                        <a:fillRect/>
                      </a:stretch>
                    </p:blipFill>
                    <p:spPr>
                      <a:xfrm>
                        <a:off x="4088765" y="2037080"/>
                        <a:ext cx="334645" cy="424180"/>
                      </a:xfrm>
                      <a:prstGeom prst="rect">
                        <a:avLst/>
                      </a:prstGeom>
                      <a:noFill/>
                      <a:ln w="38100">
                        <a:noFill/>
                        <a:miter/>
                      </a:ln>
                    </p:spPr>
                  </p:pic>
                </p:oleObj>
              </mc:Fallback>
            </mc:AlternateContent>
          </a:graphicData>
        </a:graphic>
      </p:graphicFrame>
      <p:graphicFrame>
        <p:nvGraphicFramePr>
          <p:cNvPr id="-2147482516" name="对象 -2147482517"/>
          <p:cNvGraphicFramePr>
            <a:graphicFrameLocks noChangeAspect="1"/>
          </p:cNvGraphicFramePr>
          <p:nvPr/>
        </p:nvGraphicFramePr>
        <p:xfrm>
          <a:off x="4616450" y="2037080"/>
          <a:ext cx="2070100" cy="432435"/>
        </p:xfrm>
        <a:graphic>
          <a:graphicData uri="http://schemas.openxmlformats.org/presentationml/2006/ole">
            <mc:AlternateContent xmlns:mc="http://schemas.openxmlformats.org/markup-compatibility/2006">
              <mc:Choice xmlns:v="urn:schemas-microsoft-com:vml" Requires="v">
                <p:oleObj spid="_x0000_s10" name="" r:id="rId3" imgW="1091565" imgH="228600" progId="Equation.DSMT4">
                  <p:embed/>
                </p:oleObj>
              </mc:Choice>
              <mc:Fallback>
                <p:oleObj name="" r:id="rId3" imgW="1091565" imgH="228600" progId="Equation.DSMT4">
                  <p:embed/>
                  <p:pic>
                    <p:nvPicPr>
                      <p:cNvPr id="0" name="图片 9"/>
                      <p:cNvPicPr/>
                      <p:nvPr/>
                    </p:nvPicPr>
                    <p:blipFill>
                      <a:blip r:embed="rId4"/>
                      <a:stretch>
                        <a:fillRect/>
                      </a:stretch>
                    </p:blipFill>
                    <p:spPr>
                      <a:xfrm>
                        <a:off x="4616450" y="2037080"/>
                        <a:ext cx="2070100" cy="432435"/>
                      </a:xfrm>
                      <a:prstGeom prst="rect">
                        <a:avLst/>
                      </a:prstGeom>
                      <a:noFill/>
                      <a:ln w="38100">
                        <a:noFill/>
                        <a:miter/>
                      </a:ln>
                    </p:spPr>
                  </p:pic>
                </p:oleObj>
              </mc:Fallback>
            </mc:AlternateContent>
          </a:graphicData>
        </a:graphic>
      </p:graphicFrame>
      <p:graphicFrame>
        <p:nvGraphicFramePr>
          <p:cNvPr id="-2147482515" name="对象 -2147482516"/>
          <p:cNvGraphicFramePr>
            <a:graphicFrameLocks noChangeAspect="1"/>
          </p:cNvGraphicFramePr>
          <p:nvPr/>
        </p:nvGraphicFramePr>
        <p:xfrm>
          <a:off x="1578610" y="2676525"/>
          <a:ext cx="9041765" cy="958850"/>
        </p:xfrm>
        <a:graphic>
          <a:graphicData uri="http://schemas.openxmlformats.org/presentationml/2006/ole">
            <mc:AlternateContent xmlns:mc="http://schemas.openxmlformats.org/markup-compatibility/2006">
              <mc:Choice xmlns:v="urn:schemas-microsoft-com:vml" Requires="v">
                <p:oleObj spid="_x0000_s11" name="" r:id="rId5" imgW="4762500" imgH="508000" progId="Equation.DSMT4">
                  <p:embed/>
                </p:oleObj>
              </mc:Choice>
              <mc:Fallback>
                <p:oleObj name="" r:id="rId5" imgW="4762500" imgH="508000" progId="Equation.DSMT4">
                  <p:embed/>
                  <p:pic>
                    <p:nvPicPr>
                      <p:cNvPr id="0" name="图片 10"/>
                      <p:cNvPicPr/>
                      <p:nvPr/>
                    </p:nvPicPr>
                    <p:blipFill>
                      <a:blip r:embed="rId6"/>
                      <a:stretch>
                        <a:fillRect/>
                      </a:stretch>
                    </p:blipFill>
                    <p:spPr>
                      <a:xfrm>
                        <a:off x="1578610" y="2676525"/>
                        <a:ext cx="9041765" cy="958850"/>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1720849" y="194310"/>
            <a:ext cx="9058845"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a:t>
            </a:r>
            <a:r>
              <a:rPr sz="2800" b="1" dirty="0" smtClean="0">
                <a:solidFill>
                  <a:srgbClr val="005DA2"/>
                </a:solidFill>
                <a:latin typeface="微软雅黑" panose="020B0503020204020204" pitchFamily="34" charset="-122"/>
                <a:ea typeface="微软雅黑" panose="020B0503020204020204" pitchFamily="34" charset="-122"/>
              </a:rPr>
              <a:t>三：CT系统的精度与稳定性分析及新模板的设想</a:t>
            </a:r>
            <a:endParaRPr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76808" y="117426"/>
            <a:ext cx="2053908" cy="675640"/>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5</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40" name="Rectangle 74"/>
          <p:cNvSpPr>
            <a:spLocks noChangeArrowheads="1"/>
          </p:cNvSpPr>
          <p:nvPr/>
        </p:nvSpPr>
        <p:spPr bwMode="auto">
          <a:xfrm>
            <a:off x="1634679" y="1892474"/>
            <a:ext cx="1219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0" name="文本框 119"/>
          <p:cNvSpPr txBox="1"/>
          <p:nvPr/>
        </p:nvSpPr>
        <p:spPr>
          <a:xfrm>
            <a:off x="647700" y="887095"/>
            <a:ext cx="10902950" cy="911860"/>
          </a:xfrm>
          <a:prstGeom prst="rect">
            <a:avLst/>
          </a:prstGeom>
          <a:noFill/>
          <a:ln w="9525">
            <a:noFill/>
          </a:ln>
        </p:spPr>
        <p:txBody>
          <a:bodyPr wrap="square">
            <a:spAutoFit/>
          </a:bodyPr>
          <a:p>
            <a:pPr indent="266700" fontAlgn="auto">
              <a:lnSpc>
                <a:spcPts val="3200"/>
              </a:lnSpc>
            </a:pPr>
            <a:r>
              <a:rPr lang="zh-CN" sz="2000" b="0">
                <a:latin typeface="微软雅黑" panose="020B0503020204020204" pitchFamily="34" charset="-122"/>
                <a:ea typeface="微软雅黑" panose="020B0503020204020204" pitchFamily="34" charset="-122"/>
                <a:cs typeface="微软雅黑" panose="020B0503020204020204" pitchFamily="34" charset="-122"/>
              </a:rPr>
              <a:t>本文首先从问题一的求解过程中入手，逐步分析已给的</a:t>
            </a:r>
            <a:r>
              <a:rPr lang="en-US" sz="2000" b="0">
                <a:latin typeface="微软雅黑" panose="020B0503020204020204" pitchFamily="34" charset="-122"/>
                <a:ea typeface="微软雅黑" panose="020B0503020204020204" pitchFamily="34" charset="-122"/>
                <a:cs typeface="微软雅黑" panose="020B0503020204020204" pitchFamily="34" charset="-122"/>
              </a:rPr>
              <a:t>CT</a:t>
            </a:r>
            <a:r>
              <a:rPr lang="zh-CN" sz="2000" b="0">
                <a:latin typeface="微软雅黑" panose="020B0503020204020204" pitchFamily="34" charset="-122"/>
                <a:ea typeface="微软雅黑" panose="020B0503020204020204" pitchFamily="34" charset="-122"/>
                <a:cs typeface="微软雅黑" panose="020B0503020204020204" pitchFamily="34" charset="-122"/>
              </a:rPr>
              <a:t>系统参数标定过程中的相关因素对精度的影响程度；然后结合实际情况和精度分析的结果，自主设计提出全新的模板应用设想。</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984250" y="1892300"/>
            <a:ext cx="5080000" cy="398780"/>
          </a:xfrm>
          <a:prstGeom prst="rect">
            <a:avLst/>
          </a:prstGeom>
          <a:noFill/>
          <a:ln w="9525">
            <a:noFill/>
          </a:ln>
        </p:spPr>
        <p:txBody>
          <a:bodyPr>
            <a:spAutoFit/>
          </a:bodyPr>
          <a:p>
            <a:pPr indent="0"/>
            <a:r>
              <a:rPr 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a:t>
            </a:r>
            <a:r>
              <a:rPr 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）基于探测器单元间距的算法精度分析</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984250" y="2349500"/>
            <a:ext cx="10657840" cy="2784475"/>
          </a:xfrm>
          <a:prstGeom prst="rect">
            <a:avLst/>
          </a:prstGeom>
          <a:noFill/>
          <a:ln w="9525">
            <a:noFill/>
          </a:ln>
        </p:spPr>
        <p:txBody>
          <a:bodyPr wrap="square">
            <a:spAutoFit/>
          </a:bodyPr>
          <a:p>
            <a:pPr indent="266700" fontAlgn="auto">
              <a:lnSpc>
                <a:spcPts val="3000"/>
              </a:lnSpc>
            </a:pPr>
            <a:r>
              <a:rPr lang="en-US" altLang="zh-CN" sz="2000" b="0">
                <a:latin typeface="微软雅黑" panose="020B0503020204020204" pitchFamily="34" charset="-122"/>
                <a:ea typeface="微软雅黑" panose="020B0503020204020204" pitchFamily="34" charset="-122"/>
                <a:cs typeface="微软雅黑" panose="020B0503020204020204" pitchFamily="34" charset="-122"/>
              </a:rPr>
              <a:t>   </a:t>
            </a:r>
            <a:r>
              <a:rPr lang="zh-CN" sz="2000" b="0">
                <a:latin typeface="微软雅黑" panose="020B0503020204020204" pitchFamily="34" charset="-122"/>
                <a:ea typeface="微软雅黑" panose="020B0503020204020204" pitchFamily="34" charset="-122"/>
                <a:cs typeface="微软雅黑" panose="020B0503020204020204" pitchFamily="34" charset="-122"/>
              </a:rPr>
              <a:t>在求解探测器单元间距的过程中，存在边界及“相切射线”处理模糊的步骤。因为探测器单元的间距致使数据的离散分布使得在处理边界问题变得复杂，本文利用较为代表性的椭圆长短轴与圆的直径的投影，通过计数其相应的探测器接收信息，求平均来实现对探测器单元间距的估算。       </a:t>
            </a:r>
            <a:r>
              <a:rPr lang="zh-CN" sz="2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这种估算方法具有的优点是较为明显的</a:t>
            </a:r>
            <a:r>
              <a:rPr lang="zh-CN" sz="2000" b="0">
                <a:latin typeface="微软雅黑" panose="020B0503020204020204" pitchFamily="34" charset="-122"/>
                <a:ea typeface="微软雅黑" panose="020B0503020204020204" pitchFamily="34" charset="-122"/>
                <a:cs typeface="微软雅黑" panose="020B0503020204020204" pitchFamily="34" charset="-122"/>
              </a:rPr>
              <a:t>，本文求解过程最大程度地利用了模板中的椭圆与圆形产生的投影数据，同时也最大程度地减少了这种算法应用过程中产生的误差。    </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03325" y="237689"/>
            <a:ext cx="10801200" cy="6308725"/>
          </a:xfrm>
          <a:prstGeom prst="rect">
            <a:avLst/>
          </a:prstGeom>
        </p:spPr>
        <p:txBody>
          <a:bodyPr wrap="square">
            <a:spAutoFit/>
          </a:bodyPr>
          <a:lstStyle/>
          <a:p>
            <a:pPr algn="just" fontAlgn="auto">
              <a:lnSpc>
                <a:spcPct val="300000"/>
              </a:lnSpc>
            </a:pP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问题一：</a:t>
            </a:r>
            <a:r>
              <a:rPr lang="zh-CN" altLang="en-US" sz="2000" b="1" dirty="0" smtClean="0">
                <a:latin typeface="微软雅黑" panose="020B0503020204020204" pitchFamily="34" charset="-122"/>
                <a:ea typeface="微软雅黑" panose="020B0503020204020204" pitchFamily="34" charset="-122"/>
              </a:rPr>
              <a:t>研究二孩政策对我国人口结构的影响</a:t>
            </a:r>
            <a:endParaRPr lang="zh-CN" altLang="en-US" sz="2000" b="1" dirty="0" smtClean="0">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确定适用于全文模型建立的“二孩政策”</a:t>
            </a:r>
            <a:r>
              <a:rPr lang="zh-CN" altLang="en-US" sz="2000" dirty="0" smtClean="0">
                <a:solidFill>
                  <a:srgbClr val="FF0000"/>
                </a:solidFill>
                <a:latin typeface="微软雅黑" panose="020B0503020204020204" pitchFamily="34" charset="-122"/>
                <a:ea typeface="微软雅黑" panose="020B0503020204020204" pitchFamily="34" charset="-122"/>
              </a:rPr>
              <a:t>起始年</a:t>
            </a:r>
            <a:r>
              <a:rPr lang="zh-CN" altLang="en-US" sz="2000" dirty="0" smtClean="0">
                <a:latin typeface="微软雅黑" panose="020B0503020204020204" pitchFamily="34" charset="-122"/>
                <a:ea typeface="微软雅黑" panose="020B0503020204020204" pitchFamily="34" charset="-122"/>
              </a:rPr>
              <a:t>；</a:t>
            </a:r>
            <a:endParaRPr lang="zh-CN" altLang="en-US" sz="2000" dirty="0" smtClean="0">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比较检验了灰色预测模型和Leslie模型，确定本题目用</a:t>
            </a:r>
            <a:r>
              <a:rPr lang="zh-CN" altLang="en-US" sz="2000" dirty="0" smtClean="0">
                <a:solidFill>
                  <a:srgbClr val="FF0000"/>
                </a:solidFill>
                <a:latin typeface="微软雅黑" panose="020B0503020204020204" pitchFamily="34" charset="-122"/>
                <a:ea typeface="微软雅黑" panose="020B0503020204020204" pitchFamily="34" charset="-122"/>
              </a:rPr>
              <a:t>Leslie人口预测模型</a:t>
            </a:r>
            <a:r>
              <a:rPr lang="zh-CN" altLang="en-US" sz="2000" dirty="0" smtClean="0">
                <a:latin typeface="微软雅黑" panose="020B0503020204020204" pitchFamily="34" charset="-122"/>
                <a:ea typeface="微软雅黑" panose="020B0503020204020204" pitchFamily="34" charset="-122"/>
              </a:rPr>
              <a:t>；</a:t>
            </a:r>
            <a:endParaRPr lang="zh-CN" altLang="en-US" sz="2000" dirty="0" smtClean="0">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altLang="en-US" sz="2000" dirty="0" smtClean="0">
                <a:latin typeface="微软雅黑" panose="020B0503020204020204" pitchFamily="34" charset="-122"/>
                <a:ea typeface="微软雅黑" panose="020B0503020204020204" pitchFamily="34" charset="-122"/>
              </a:rPr>
              <a:t>求解得出未来四十年人口部分指标的预测，基于已建立的模型与得到的数据分析比对，讨论“二孩政策”对我国人口结构的影响。</a:t>
            </a:r>
            <a:endParaRPr lang="zh-CN" altLang="en-US" sz="2000" dirty="0" smtClean="0">
              <a:latin typeface="微软雅黑" panose="020B0503020204020204" pitchFamily="34" charset="-122"/>
              <a:ea typeface="微软雅黑" panose="020B0503020204020204" pitchFamily="34" charset="-122"/>
            </a:endParaRPr>
          </a:p>
          <a:p>
            <a:pPr indent="0" algn="just" fontAlgn="auto">
              <a:lnSpc>
                <a:spcPct val="200000"/>
              </a:lnSpc>
              <a:buFont typeface="Wingdings" panose="05000000000000000000" pitchFamily="2" charset="2"/>
              <a:buNone/>
            </a:pP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问题二：研究人口结构与经济发展关系</a:t>
            </a:r>
            <a:endPar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本文选取了部分人口结构指标做自变量，部分经济指标做因变量，建立</a:t>
            </a:r>
            <a:r>
              <a:rPr lang="zh-CN" altLang="en-US" sz="2000" dirty="0">
                <a:solidFill>
                  <a:srgbClr val="FF0000"/>
                </a:solidFill>
                <a:latin typeface="微软雅黑" panose="020B0503020204020204" pitchFamily="34" charset="-122"/>
                <a:ea typeface="微软雅黑" panose="020B0503020204020204" pitchFamily="34" charset="-122"/>
              </a:rPr>
              <a:t>多元线性回归分析模型</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给出人口指标与经济指标的关系式，分析讨论了人口结构与经济发展的关系。</a:t>
            </a:r>
            <a:endParaRPr lang="zh-CN" altLang="en-US" sz="2000" b="1" dirty="0">
              <a:latin typeface="微软雅黑" panose="020B0503020204020204" pitchFamily="34" charset="-122"/>
              <a:ea typeface="微软雅黑" panose="020B0503020204020204" pitchFamily="34" charset="-122"/>
            </a:endParaRPr>
          </a:p>
          <a:p>
            <a:pPr indent="0" algn="just" fontAlgn="auto">
              <a:lnSpc>
                <a:spcPct val="200000"/>
              </a:lnSpc>
              <a:buFont typeface="Wingdings" panose="05000000000000000000" pitchFamily="2" charset="2"/>
              <a:buNone/>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问题三</a:t>
            </a: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：提出有利于经济中长期发展的人口政策</a:t>
            </a:r>
            <a:endPar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利用了已建立的数学模型与结果数据，从人口年龄结构预测，二孩政策对老龄化的影响与延迟退休对抚养比的影响三个方面入手分析；</a:t>
            </a:r>
            <a:endParaRPr lang="zh-CN" sz="20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gn="just">
              <a:lnSpc>
                <a:spcPct val="120000"/>
              </a:lnSpc>
              <a:buFont typeface="Wingdings" panose="05000000000000000000" pitchFamily="2" charset="2"/>
              <a:buChar char="Ø"/>
            </a:pPr>
            <a:r>
              <a:rPr 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总结出利于改善情况的政策与建议。</a:t>
            </a:r>
            <a:endParaRPr lang="zh-CN" sz="20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indent="0" algn="just">
              <a:lnSpc>
                <a:spcPct val="120000"/>
              </a:lnSpc>
              <a:buFont typeface="Wingdings" panose="05000000000000000000" pitchFamily="2" charset="2"/>
              <a:buNone/>
            </a:pPr>
            <a:endParaRPr lang="zh-CN"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 name="文本框 2"/>
          <p:cNvSpPr txBox="1"/>
          <p:nvPr/>
        </p:nvSpPr>
        <p:spPr>
          <a:xfrm>
            <a:off x="2262486" y="-170606"/>
            <a:ext cx="3865016" cy="824136"/>
          </a:xfrm>
          <a:prstGeom prst="rect">
            <a:avLst/>
          </a:prstGeom>
          <a:noFill/>
        </p:spPr>
        <p:txBody>
          <a:bodyPr wrap="square" rtlCol="0">
            <a:spAutoFit/>
          </a:bodyPr>
          <a:lstStyle/>
          <a:p>
            <a:pPr algn="just">
              <a:lnSpc>
                <a:spcPct val="200000"/>
              </a:lnSpc>
            </a:pPr>
            <a:r>
              <a:rPr lang="zh-CN" altLang="en-US" sz="2800" b="1" dirty="0">
                <a:solidFill>
                  <a:srgbClr val="005DA2"/>
                </a:solidFill>
                <a:latin typeface="微软雅黑" panose="020B0503020204020204" pitchFamily="34" charset="-122"/>
                <a:ea typeface="微软雅黑" panose="020B0503020204020204" pitchFamily="34" charset="-122"/>
              </a:rPr>
              <a:t>主要思想方法</a:t>
            </a:r>
            <a:endParaRPr lang="en-US" altLang="zh-CN" sz="2800" b="1" dirty="0">
              <a:solidFill>
                <a:srgbClr val="005DA2"/>
              </a:solidFill>
              <a:latin typeface="微软雅黑" panose="020B0503020204020204" pitchFamily="34" charset="-122"/>
              <a:ea typeface="微软雅黑" panose="020B0503020204020204" pitchFamily="34" charset="-122"/>
            </a:endParaRPr>
          </a:p>
        </p:txBody>
      </p:sp>
      <p:sp>
        <p:nvSpPr>
          <p:cNvPr id="18" name="TextBox 24"/>
          <p:cNvSpPr txBox="1"/>
          <p:nvPr/>
        </p:nvSpPr>
        <p:spPr>
          <a:xfrm>
            <a:off x="122511" y="93304"/>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effectLst/>
                <a:latin typeface="Arial Black" panose="020B0A04020102020204" pitchFamily="34" charset="0"/>
                <a:ea typeface="微软雅黑" panose="020B0503020204020204" pitchFamily="34" charset="-122"/>
              </a:rPr>
              <a:t>PART 1</a:t>
            </a:r>
            <a:endParaRPr lang="zh-CN" altLang="en-US" sz="3600" b="1" spc="-150" dirty="0">
              <a:solidFill>
                <a:srgbClr val="005DA2"/>
              </a:solidFill>
              <a:effectLst/>
              <a:latin typeface="Arial Black" panose="020B0A04020102020204" pitchFamily="34" charset="0"/>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1706687" y="170270"/>
            <a:ext cx="3288952"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模型评价</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76808" y="11742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effectLst/>
                <a:latin typeface="Arial Black" panose="020B0A04020102020204" pitchFamily="34" charset="0"/>
                <a:ea typeface="微软雅黑" panose="020B0503020204020204" pitchFamily="34" charset="-122"/>
              </a:rPr>
              <a:t>PART </a:t>
            </a:r>
            <a:r>
              <a:rPr lang="en-US" altLang="zh-CN" sz="3600" b="1" spc="-150" dirty="0">
                <a:solidFill>
                  <a:srgbClr val="005DA2"/>
                </a:solidFill>
                <a:latin typeface="Arial Black" panose="020B0A04020102020204" pitchFamily="34" charset="0"/>
                <a:ea typeface="微软雅黑" panose="020B0503020204020204" pitchFamily="34" charset="-122"/>
              </a:rPr>
              <a:t>6</a:t>
            </a:r>
            <a:endParaRPr lang="zh-CN" altLang="en-US" sz="3600" b="1" spc="-150" dirty="0">
              <a:solidFill>
                <a:srgbClr val="005DA2"/>
              </a:solidFill>
              <a:effectLst/>
              <a:latin typeface="Arial Black" panose="020B0A04020102020204" pitchFamily="34" charset="0"/>
              <a:ea typeface="微软雅黑" panose="020B0503020204020204" pitchFamily="34" charset="-122"/>
            </a:endParaRPr>
          </a:p>
        </p:txBody>
      </p:sp>
      <p:sp>
        <p:nvSpPr>
          <p:cNvPr id="40" name="Rectangle 74"/>
          <p:cNvSpPr>
            <a:spLocks noChangeArrowheads="1"/>
          </p:cNvSpPr>
          <p:nvPr/>
        </p:nvSpPr>
        <p:spPr bwMode="auto">
          <a:xfrm>
            <a:off x="1634679" y="1892474"/>
            <a:ext cx="1219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矩形 1"/>
          <p:cNvSpPr/>
          <p:nvPr/>
        </p:nvSpPr>
        <p:spPr>
          <a:xfrm>
            <a:off x="732230" y="921068"/>
            <a:ext cx="10733375" cy="5323205"/>
          </a:xfrm>
          <a:prstGeom prst="rect">
            <a:avLst/>
          </a:prstGeom>
        </p:spPr>
        <p:txBody>
          <a:bodyPr wrap="square">
            <a:spAutoFit/>
          </a:bodyPr>
          <a:lstStyle/>
          <a:p>
            <a:pPr>
              <a:lnSpc>
                <a:spcPct val="150000"/>
              </a:lnSpc>
              <a:spcBef>
                <a:spcPts val="600"/>
              </a:spcBef>
              <a:spcAft>
                <a:spcPts val="600"/>
              </a:spcAft>
            </a:pPr>
            <a:r>
              <a:rPr lang="zh-CN" altLang="en-US" sz="2000" b="1" kern="1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（1）本文在求解探测器单元间距时，利用了椭圆长轴短轴与圆的直径多组数据求平均，适用性强，减小误差；</a:t>
            </a:r>
            <a:endParaRPr lang="zh-CN" altLang="en-US" sz="2000" b="1" kern="100" dirty="0" smtClean="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spcBef>
                <a:spcPts val="600"/>
              </a:spcBef>
              <a:spcAft>
                <a:spcPts val="600"/>
              </a:spcAft>
            </a:pPr>
            <a:r>
              <a:rPr lang="zh-CN" altLang="en-US" sz="2000" b="1" kern="1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（2）本文在求解旋转中心过程中创造性地将所给数据进行可视化分析，既便于模型分析建立，又便于模型求解过程与后续验证；</a:t>
            </a:r>
            <a:endParaRPr lang="zh-CN" altLang="en-US" sz="2000" b="1" kern="100" dirty="0" smtClean="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spcBef>
                <a:spcPts val="600"/>
              </a:spcBef>
              <a:spcAft>
                <a:spcPts val="600"/>
              </a:spcAft>
            </a:pPr>
            <a:r>
              <a:rPr lang="zh-CN" altLang="en-US" sz="2000" b="1" kern="1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（3）在求解问题二时，本文寻求了滤波投影法与代数重建法两种方法，分别求解出待测物体的图像与指定点的吸收强度，方法灵活，便于相互检验佐证；</a:t>
            </a:r>
            <a:endParaRPr lang="zh-CN" altLang="en-US" sz="2000" b="1" kern="100" dirty="0" smtClean="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spcBef>
                <a:spcPts val="600"/>
              </a:spcBef>
              <a:spcAft>
                <a:spcPts val="600"/>
              </a:spcAft>
            </a:pPr>
            <a:r>
              <a:rPr lang="zh-CN" altLang="en-US" sz="2000" b="1" kern="1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（4）针对问题三，本文从多角度分析CT系统参数标定过程中相关因素对精度的影响，并依次提出适用于此系统的模板改良设计方案；</a:t>
            </a:r>
            <a:endParaRPr lang="zh-CN" altLang="en-US" sz="2000" b="1" kern="100" dirty="0" smtClean="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spcBef>
                <a:spcPts val="600"/>
              </a:spcBef>
              <a:spcAft>
                <a:spcPts val="600"/>
              </a:spcAft>
            </a:pPr>
            <a:r>
              <a:rPr lang="zh-CN" altLang="en-US" sz="2000" b="1" kern="1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（5）在求解探测器单元间距时，因椭圆与圆形阴影的叠加作用产生的相关点的吸收率突变，使得间距结果存在误差，并对后续的建模精度产生一定程度的影响。</a:t>
            </a:r>
            <a:endParaRPr lang="zh-CN" altLang="en-US" sz="2000" b="1" kern="100" dirty="0" smtClean="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826125" y="3481070"/>
            <a:ext cx="4803775" cy="1106805"/>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20204" pitchFamily="34" charset="0"/>
                <a:ea typeface="微软雅黑" panose="020B0503020204020204" pitchFamily="34" charset="-122"/>
                <a:cs typeface="Arial" panose="020B0604020202020204" pitchFamily="34" charset="0"/>
              </a:defRPr>
            </a:lvl1pPr>
          </a:lstStyle>
          <a:p>
            <a:r>
              <a:rPr lang="en-US" altLang="zh-CN" sz="6600" spc="600" dirty="0">
                <a:solidFill>
                  <a:schemeClr val="tx2"/>
                </a:solidFill>
                <a:latin typeface="Times New Roman" panose="02020603050405020304" pitchFamily="18" charset="0"/>
                <a:cs typeface="Times New Roman" panose="02020603050405020304" pitchFamily="18" charset="0"/>
              </a:rPr>
              <a:t>Thanks</a:t>
            </a:r>
            <a:endParaRPr lang="zh-CN" altLang="en-US" sz="6600" spc="600" dirty="0">
              <a:solidFill>
                <a:schemeClr val="tx2"/>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5338926" y="3115687"/>
            <a:ext cx="5384643" cy="584775"/>
          </a:xfrm>
          <a:prstGeom prst="rect">
            <a:avLst/>
          </a:prstGeom>
          <a:noFill/>
          <a:ln>
            <a:noFill/>
          </a:ln>
          <a:effectLst/>
        </p:spPr>
        <p:txBody>
          <a:bodyPr vert="horz" wrap="square" lIns="91440" tIns="45720" rIns="91440" bIns="45720" numCol="1" anchor="ctr" anchorCtr="0" compatLnSpc="1"/>
          <a:lstStyle>
            <a:defPPr>
              <a:defRPr lang="zh-CN"/>
            </a:defPPr>
            <a:lvl1pPr indent="0" fontAlgn="base">
              <a:spcBef>
                <a:spcPct val="20000"/>
              </a:spcBef>
              <a:spcAft>
                <a:spcPct val="0"/>
              </a:spcAft>
              <a:buFontTx/>
              <a:buNone/>
              <a:defRPr sz="3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vl2pPr marL="742950" indent="-285750" eaLnBrk="0" fontAlgn="base" hangingPunct="0">
              <a:spcBef>
                <a:spcPct val="20000"/>
              </a:spcBef>
              <a:spcAft>
                <a:spcPct val="0"/>
              </a:spcAft>
              <a:buChar char="–"/>
              <a:defRPr sz="2000">
                <a:solidFill>
                  <a:schemeClr val="accent2"/>
                </a:solidFill>
                <a:ea typeface="仿宋_GB2312" pitchFamily="49" charset="-122"/>
              </a:defRPr>
            </a:lvl2pPr>
            <a:lvl3pPr marL="1143000" indent="-228600" eaLnBrk="0" fontAlgn="base" hangingPunct="0">
              <a:spcBef>
                <a:spcPct val="20000"/>
              </a:spcBef>
              <a:spcAft>
                <a:spcPct val="0"/>
              </a:spcAft>
              <a:buChar char="•"/>
              <a:defRPr sz="2400">
                <a:ea typeface="宋体" panose="02010600030101010101" pitchFamily="2" charset="-122"/>
              </a:defRPr>
            </a:lvl3pPr>
            <a:lvl4pPr marL="1600200" indent="-228600" eaLnBrk="0" fontAlgn="base" hangingPunct="0">
              <a:spcBef>
                <a:spcPct val="20000"/>
              </a:spcBef>
              <a:spcAft>
                <a:spcPct val="0"/>
              </a:spcAft>
              <a:buChar char="–"/>
              <a:defRPr sz="2000">
                <a:ea typeface="宋体" panose="02010600030101010101" pitchFamily="2" charset="-122"/>
              </a:defRPr>
            </a:lvl4pPr>
            <a:lvl5pPr marL="2057400" indent="-228600" eaLnBrk="0" fontAlgn="base" hangingPunct="0">
              <a:spcBef>
                <a:spcPct val="20000"/>
              </a:spcBef>
              <a:spcAft>
                <a:spcPct val="0"/>
              </a:spcAft>
              <a:buChar char="»"/>
              <a:defRPr sz="2000">
                <a:ea typeface="宋体" panose="02010600030101010101" pitchFamily="2" charset="-122"/>
              </a:defRPr>
            </a:lvl5pPr>
            <a:lvl6pPr marL="2514600" indent="-228600" eaLnBrk="0" fontAlgn="base" hangingPunct="0">
              <a:spcBef>
                <a:spcPct val="20000"/>
              </a:spcBef>
              <a:spcAft>
                <a:spcPct val="0"/>
              </a:spcAft>
              <a:buChar char="»"/>
              <a:defRPr sz="2000">
                <a:ea typeface="宋体" panose="02010600030101010101" pitchFamily="2" charset="-122"/>
              </a:defRPr>
            </a:lvl6pPr>
            <a:lvl7pPr marL="2971800" indent="-228600" eaLnBrk="0" fontAlgn="base" hangingPunct="0">
              <a:spcBef>
                <a:spcPct val="20000"/>
              </a:spcBef>
              <a:spcAft>
                <a:spcPct val="0"/>
              </a:spcAft>
              <a:buChar char="»"/>
              <a:defRPr sz="2000">
                <a:ea typeface="宋体" panose="02010600030101010101" pitchFamily="2" charset="-122"/>
              </a:defRPr>
            </a:lvl7pPr>
            <a:lvl8pPr marL="3429000" indent="-228600" eaLnBrk="0" fontAlgn="base" hangingPunct="0">
              <a:spcBef>
                <a:spcPct val="20000"/>
              </a:spcBef>
              <a:spcAft>
                <a:spcPct val="0"/>
              </a:spcAft>
              <a:buChar char="»"/>
              <a:defRPr sz="2000">
                <a:ea typeface="宋体" panose="02010600030101010101" pitchFamily="2" charset="-122"/>
              </a:defRPr>
            </a:lvl8pPr>
            <a:lvl9pPr marL="3886200" indent="-228600" eaLnBrk="0" fontAlgn="base" hangingPunct="0">
              <a:spcBef>
                <a:spcPct val="20000"/>
              </a:spcBef>
              <a:spcAft>
                <a:spcPct val="0"/>
              </a:spcAft>
              <a:buChar char="»"/>
              <a:defRPr sz="2000">
                <a:ea typeface="宋体" panose="02010600030101010101" pitchFamily="2" charset="-122"/>
              </a:defRPr>
            </a:lvl9pPr>
          </a:lstStyle>
          <a:p>
            <a:pPr algn="ctr"/>
            <a:endParaRPr lang="zh-CN" altLang="en-US" sz="1800" b="1" dirty="0">
              <a:solidFill>
                <a:schemeClr val="tx2"/>
              </a:solidFill>
            </a:endParaRPr>
          </a:p>
        </p:txBody>
      </p:sp>
      <p:pic>
        <p:nvPicPr>
          <p:cNvPr id="16" name="bg.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969690" y="-6004048"/>
            <a:ext cx="487363" cy="487363"/>
          </a:xfrm>
          <a:prstGeom prst="rect">
            <a:avLst/>
          </a:prstGeom>
        </p:spPr>
      </p:pic>
      <p:sp>
        <p:nvSpPr>
          <p:cNvPr id="19" name="Freeform 7"/>
          <p:cNvSpPr/>
          <p:nvPr/>
        </p:nvSpPr>
        <p:spPr bwMode="auto">
          <a:xfrm>
            <a:off x="4211638" y="1128712"/>
            <a:ext cx="938213" cy="2454275"/>
          </a:xfrm>
          <a:custGeom>
            <a:avLst/>
            <a:gdLst>
              <a:gd name="T0" fmla="*/ 362 w 365"/>
              <a:gd name="T1" fmla="*/ 955 h 955"/>
              <a:gd name="T2" fmla="*/ 235 w 365"/>
              <a:gd name="T3" fmla="*/ 417 h 955"/>
              <a:gd name="T4" fmla="*/ 0 w 365"/>
              <a:gd name="T5" fmla="*/ 0 h 955"/>
              <a:gd name="T6" fmla="*/ 1 w 365"/>
              <a:gd name="T7" fmla="*/ 0 h 955"/>
              <a:gd name="T8" fmla="*/ 236 w 365"/>
              <a:gd name="T9" fmla="*/ 416 h 955"/>
              <a:gd name="T10" fmla="*/ 328 w 365"/>
              <a:gd name="T11" fmla="*/ 671 h 955"/>
              <a:gd name="T12" fmla="*/ 363 w 365"/>
              <a:gd name="T13" fmla="*/ 955 h 955"/>
              <a:gd name="T14" fmla="*/ 362 w 365"/>
              <a:gd name="T15" fmla="*/ 955 h 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955">
                <a:moveTo>
                  <a:pt x="362" y="955"/>
                </a:moveTo>
                <a:cubicBezTo>
                  <a:pt x="365" y="787"/>
                  <a:pt x="325" y="616"/>
                  <a:pt x="235" y="417"/>
                </a:cubicBezTo>
                <a:cubicBezTo>
                  <a:pt x="176" y="286"/>
                  <a:pt x="104" y="158"/>
                  <a:pt x="0" y="0"/>
                </a:cubicBezTo>
                <a:cubicBezTo>
                  <a:pt x="1" y="0"/>
                  <a:pt x="1" y="0"/>
                  <a:pt x="1" y="0"/>
                </a:cubicBezTo>
                <a:cubicBezTo>
                  <a:pt x="105" y="157"/>
                  <a:pt x="177" y="286"/>
                  <a:pt x="236" y="416"/>
                </a:cubicBezTo>
                <a:cubicBezTo>
                  <a:pt x="277" y="507"/>
                  <a:pt x="307" y="591"/>
                  <a:pt x="328" y="671"/>
                </a:cubicBezTo>
                <a:cubicBezTo>
                  <a:pt x="353" y="770"/>
                  <a:pt x="364" y="863"/>
                  <a:pt x="363" y="955"/>
                </a:cubicBezTo>
                <a:lnTo>
                  <a:pt x="362" y="955"/>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0" name="Freeform 8"/>
          <p:cNvSpPr/>
          <p:nvPr/>
        </p:nvSpPr>
        <p:spPr bwMode="auto">
          <a:xfrm>
            <a:off x="4540250" y="1273175"/>
            <a:ext cx="604838" cy="2309813"/>
          </a:xfrm>
          <a:custGeom>
            <a:avLst/>
            <a:gdLst>
              <a:gd name="T0" fmla="*/ 234 w 235"/>
              <a:gd name="T1" fmla="*/ 899 h 899"/>
              <a:gd name="T2" fmla="*/ 54 w 235"/>
              <a:gd name="T3" fmla="*/ 544 h 899"/>
              <a:gd name="T4" fmla="*/ 18 w 235"/>
              <a:gd name="T5" fmla="*/ 0 h 899"/>
              <a:gd name="T6" fmla="*/ 19 w 235"/>
              <a:gd name="T7" fmla="*/ 0 h 899"/>
              <a:gd name="T8" fmla="*/ 55 w 235"/>
              <a:gd name="T9" fmla="*/ 544 h 899"/>
              <a:gd name="T10" fmla="*/ 235 w 235"/>
              <a:gd name="T11" fmla="*/ 899 h 899"/>
              <a:gd name="T12" fmla="*/ 234 w 235"/>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235" h="899">
                <a:moveTo>
                  <a:pt x="234" y="899"/>
                </a:moveTo>
                <a:cubicBezTo>
                  <a:pt x="153" y="802"/>
                  <a:pt x="91" y="679"/>
                  <a:pt x="54" y="544"/>
                </a:cubicBezTo>
                <a:cubicBezTo>
                  <a:pt x="13" y="389"/>
                  <a:pt x="0" y="206"/>
                  <a:pt x="18" y="0"/>
                </a:cubicBezTo>
                <a:cubicBezTo>
                  <a:pt x="19" y="0"/>
                  <a:pt x="19" y="0"/>
                  <a:pt x="19" y="0"/>
                </a:cubicBezTo>
                <a:cubicBezTo>
                  <a:pt x="1" y="206"/>
                  <a:pt x="14" y="389"/>
                  <a:pt x="55" y="544"/>
                </a:cubicBezTo>
                <a:cubicBezTo>
                  <a:pt x="92" y="679"/>
                  <a:pt x="154" y="801"/>
                  <a:pt x="235" y="899"/>
                </a:cubicBezTo>
                <a:lnTo>
                  <a:pt x="234" y="899"/>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5116513" y="265112"/>
            <a:ext cx="514350" cy="3317875"/>
          </a:xfrm>
          <a:custGeom>
            <a:avLst/>
            <a:gdLst>
              <a:gd name="T0" fmla="*/ 11 w 200"/>
              <a:gd name="T1" fmla="*/ 1291 h 1291"/>
              <a:gd name="T2" fmla="*/ 10 w 200"/>
              <a:gd name="T3" fmla="*/ 1291 h 1291"/>
              <a:gd name="T4" fmla="*/ 189 w 200"/>
              <a:gd name="T5" fmla="*/ 603 h 1291"/>
              <a:gd name="T6" fmla="*/ 0 w 200"/>
              <a:gd name="T7" fmla="*/ 0 h 1291"/>
              <a:gd name="T8" fmla="*/ 1 w 200"/>
              <a:gd name="T9" fmla="*/ 0 h 1291"/>
              <a:gd name="T10" fmla="*/ 132 w 200"/>
              <a:gd name="T11" fmla="*/ 280 h 1291"/>
              <a:gd name="T12" fmla="*/ 189 w 200"/>
              <a:gd name="T13" fmla="*/ 603 h 1291"/>
              <a:gd name="T14" fmla="*/ 11 w 200"/>
              <a:gd name="T15" fmla="*/ 1291 h 1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291">
                <a:moveTo>
                  <a:pt x="11" y="1291"/>
                </a:moveTo>
                <a:cubicBezTo>
                  <a:pt x="10" y="1291"/>
                  <a:pt x="10" y="1291"/>
                  <a:pt x="10" y="1291"/>
                </a:cubicBezTo>
                <a:cubicBezTo>
                  <a:pt x="136" y="1091"/>
                  <a:pt x="199" y="846"/>
                  <a:pt x="189" y="603"/>
                </a:cubicBezTo>
                <a:cubicBezTo>
                  <a:pt x="179" y="388"/>
                  <a:pt x="114" y="179"/>
                  <a:pt x="0" y="0"/>
                </a:cubicBezTo>
                <a:cubicBezTo>
                  <a:pt x="1" y="0"/>
                  <a:pt x="1" y="0"/>
                  <a:pt x="1" y="0"/>
                </a:cubicBezTo>
                <a:cubicBezTo>
                  <a:pt x="56" y="86"/>
                  <a:pt x="100" y="180"/>
                  <a:pt x="132" y="280"/>
                </a:cubicBezTo>
                <a:cubicBezTo>
                  <a:pt x="165" y="385"/>
                  <a:pt x="185" y="493"/>
                  <a:pt x="189" y="603"/>
                </a:cubicBezTo>
                <a:cubicBezTo>
                  <a:pt x="200" y="846"/>
                  <a:pt x="137" y="1091"/>
                  <a:pt x="11" y="129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4" name="Freeform 11"/>
          <p:cNvSpPr/>
          <p:nvPr/>
        </p:nvSpPr>
        <p:spPr bwMode="auto">
          <a:xfrm>
            <a:off x="4510088" y="3582988"/>
            <a:ext cx="631825" cy="1398588"/>
          </a:xfrm>
          <a:custGeom>
            <a:avLst/>
            <a:gdLst>
              <a:gd name="T0" fmla="*/ 0 w 246"/>
              <a:gd name="T1" fmla="*/ 544 h 544"/>
              <a:gd name="T2" fmla="*/ 0 w 246"/>
              <a:gd name="T3" fmla="*/ 544 h 544"/>
              <a:gd name="T4" fmla="*/ 180 w 246"/>
              <a:gd name="T5" fmla="*/ 267 h 544"/>
              <a:gd name="T6" fmla="*/ 246 w 246"/>
              <a:gd name="T7" fmla="*/ 0 h 544"/>
              <a:gd name="T8" fmla="*/ 246 w 246"/>
              <a:gd name="T9" fmla="*/ 0 h 544"/>
              <a:gd name="T10" fmla="*/ 181 w 246"/>
              <a:gd name="T11" fmla="*/ 267 h 544"/>
              <a:gd name="T12" fmla="*/ 106 w 246"/>
              <a:gd name="T13" fmla="*/ 409 h 544"/>
              <a:gd name="T14" fmla="*/ 0 w 246"/>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44">
                <a:moveTo>
                  <a:pt x="0" y="544"/>
                </a:moveTo>
                <a:cubicBezTo>
                  <a:pt x="0" y="544"/>
                  <a:pt x="0" y="544"/>
                  <a:pt x="0" y="544"/>
                </a:cubicBezTo>
                <a:cubicBezTo>
                  <a:pt x="78" y="460"/>
                  <a:pt x="138" y="366"/>
                  <a:pt x="180" y="267"/>
                </a:cubicBezTo>
                <a:cubicBezTo>
                  <a:pt x="216" y="182"/>
                  <a:pt x="238" y="92"/>
                  <a:pt x="246" y="0"/>
                </a:cubicBezTo>
                <a:cubicBezTo>
                  <a:pt x="246" y="0"/>
                  <a:pt x="246" y="0"/>
                  <a:pt x="246" y="0"/>
                </a:cubicBezTo>
                <a:cubicBezTo>
                  <a:pt x="239" y="92"/>
                  <a:pt x="216" y="182"/>
                  <a:pt x="181" y="267"/>
                </a:cubicBezTo>
                <a:cubicBezTo>
                  <a:pt x="160" y="315"/>
                  <a:pt x="135" y="363"/>
                  <a:pt x="106" y="409"/>
                </a:cubicBezTo>
                <a:cubicBezTo>
                  <a:pt x="75" y="456"/>
                  <a:pt x="39" y="502"/>
                  <a:pt x="0" y="54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6" name="Freeform 12"/>
          <p:cNvSpPr/>
          <p:nvPr/>
        </p:nvSpPr>
        <p:spPr bwMode="auto">
          <a:xfrm>
            <a:off x="4510088" y="3914775"/>
            <a:ext cx="896938" cy="1066800"/>
          </a:xfrm>
          <a:custGeom>
            <a:avLst/>
            <a:gdLst>
              <a:gd name="T0" fmla="*/ 0 w 349"/>
              <a:gd name="T1" fmla="*/ 415 h 415"/>
              <a:gd name="T2" fmla="*/ 0 w 349"/>
              <a:gd name="T3" fmla="*/ 415 h 415"/>
              <a:gd name="T4" fmla="*/ 349 w 349"/>
              <a:gd name="T5" fmla="*/ 0 h 415"/>
              <a:gd name="T6" fmla="*/ 349 w 349"/>
              <a:gd name="T7" fmla="*/ 0 h 415"/>
              <a:gd name="T8" fmla="*/ 197 w 349"/>
              <a:gd name="T9" fmla="*/ 219 h 415"/>
              <a:gd name="T10" fmla="*/ 0 w 349"/>
              <a:gd name="T11" fmla="*/ 415 h 415"/>
            </a:gdLst>
            <a:ahLst/>
            <a:cxnLst>
              <a:cxn ang="0">
                <a:pos x="T0" y="T1"/>
              </a:cxn>
              <a:cxn ang="0">
                <a:pos x="T2" y="T3"/>
              </a:cxn>
              <a:cxn ang="0">
                <a:pos x="T4" y="T5"/>
              </a:cxn>
              <a:cxn ang="0">
                <a:pos x="T6" y="T7"/>
              </a:cxn>
              <a:cxn ang="0">
                <a:pos x="T8" y="T9"/>
              </a:cxn>
              <a:cxn ang="0">
                <a:pos x="T10" y="T11"/>
              </a:cxn>
            </a:cxnLst>
            <a:rect l="0" t="0" r="r" b="b"/>
            <a:pathLst>
              <a:path w="349" h="415">
                <a:moveTo>
                  <a:pt x="0" y="415"/>
                </a:moveTo>
                <a:cubicBezTo>
                  <a:pt x="0" y="415"/>
                  <a:pt x="0" y="415"/>
                  <a:pt x="0" y="415"/>
                </a:cubicBezTo>
                <a:cubicBezTo>
                  <a:pt x="142" y="297"/>
                  <a:pt x="263" y="153"/>
                  <a:pt x="349" y="0"/>
                </a:cubicBezTo>
                <a:cubicBezTo>
                  <a:pt x="349" y="0"/>
                  <a:pt x="349" y="0"/>
                  <a:pt x="349" y="0"/>
                </a:cubicBezTo>
                <a:cubicBezTo>
                  <a:pt x="306" y="76"/>
                  <a:pt x="256" y="150"/>
                  <a:pt x="197" y="219"/>
                </a:cubicBezTo>
                <a:cubicBezTo>
                  <a:pt x="138" y="290"/>
                  <a:pt x="72" y="355"/>
                  <a:pt x="0" y="415"/>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7" name="Freeform 16"/>
          <p:cNvSpPr/>
          <p:nvPr/>
        </p:nvSpPr>
        <p:spPr bwMode="auto">
          <a:xfrm>
            <a:off x="2498725" y="2563812"/>
            <a:ext cx="581025" cy="3446463"/>
          </a:xfrm>
          <a:custGeom>
            <a:avLst/>
            <a:gdLst>
              <a:gd name="T0" fmla="*/ 0 w 226"/>
              <a:gd name="T1" fmla="*/ 1341 h 1341"/>
              <a:gd name="T2" fmla="*/ 0 w 226"/>
              <a:gd name="T3" fmla="*/ 1341 h 1341"/>
              <a:gd name="T4" fmla="*/ 76 w 226"/>
              <a:gd name="T5" fmla="*/ 1177 h 1341"/>
              <a:gd name="T6" fmla="*/ 144 w 226"/>
              <a:gd name="T7" fmla="*/ 754 h 1341"/>
              <a:gd name="T8" fmla="*/ 182 w 226"/>
              <a:gd name="T9" fmla="*/ 361 h 1341"/>
              <a:gd name="T10" fmla="*/ 192 w 226"/>
              <a:gd name="T11" fmla="*/ 251 h 1341"/>
              <a:gd name="T12" fmla="*/ 209 w 226"/>
              <a:gd name="T13" fmla="*/ 84 h 1341"/>
              <a:gd name="T14" fmla="*/ 226 w 226"/>
              <a:gd name="T15" fmla="*/ 0 h 1341"/>
              <a:gd name="T16" fmla="*/ 226 w 226"/>
              <a:gd name="T17" fmla="*/ 0 h 1341"/>
              <a:gd name="T18" fmla="*/ 210 w 226"/>
              <a:gd name="T19" fmla="*/ 84 h 1341"/>
              <a:gd name="T20" fmla="*/ 193 w 226"/>
              <a:gd name="T21" fmla="*/ 251 h 1341"/>
              <a:gd name="T22" fmla="*/ 183 w 226"/>
              <a:gd name="T23" fmla="*/ 361 h 1341"/>
              <a:gd name="T24" fmla="*/ 145 w 226"/>
              <a:gd name="T25" fmla="*/ 754 h 1341"/>
              <a:gd name="T26" fmla="*/ 77 w 226"/>
              <a:gd name="T27" fmla="*/ 1178 h 1341"/>
              <a:gd name="T28" fmla="*/ 0 w 226"/>
              <a:gd name="T29" fmla="*/ 1341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 h="1341">
                <a:moveTo>
                  <a:pt x="0" y="1341"/>
                </a:moveTo>
                <a:cubicBezTo>
                  <a:pt x="0" y="1341"/>
                  <a:pt x="0" y="1341"/>
                  <a:pt x="0" y="1341"/>
                </a:cubicBezTo>
                <a:cubicBezTo>
                  <a:pt x="28" y="1322"/>
                  <a:pt x="52" y="1272"/>
                  <a:pt x="76" y="1177"/>
                </a:cubicBezTo>
                <a:cubicBezTo>
                  <a:pt x="101" y="1077"/>
                  <a:pt x="122" y="947"/>
                  <a:pt x="144" y="754"/>
                </a:cubicBezTo>
                <a:cubicBezTo>
                  <a:pt x="160" y="618"/>
                  <a:pt x="171" y="487"/>
                  <a:pt x="182" y="361"/>
                </a:cubicBezTo>
                <a:cubicBezTo>
                  <a:pt x="186" y="323"/>
                  <a:pt x="189" y="287"/>
                  <a:pt x="192" y="251"/>
                </a:cubicBezTo>
                <a:cubicBezTo>
                  <a:pt x="198" y="189"/>
                  <a:pt x="203" y="131"/>
                  <a:pt x="209" y="84"/>
                </a:cubicBezTo>
                <a:cubicBezTo>
                  <a:pt x="214" y="45"/>
                  <a:pt x="219" y="18"/>
                  <a:pt x="226" y="0"/>
                </a:cubicBezTo>
                <a:cubicBezTo>
                  <a:pt x="226" y="0"/>
                  <a:pt x="226" y="0"/>
                  <a:pt x="226" y="0"/>
                </a:cubicBezTo>
                <a:cubicBezTo>
                  <a:pt x="219" y="18"/>
                  <a:pt x="215" y="46"/>
                  <a:pt x="210" y="84"/>
                </a:cubicBezTo>
                <a:cubicBezTo>
                  <a:pt x="204" y="131"/>
                  <a:pt x="198" y="189"/>
                  <a:pt x="193" y="251"/>
                </a:cubicBezTo>
                <a:cubicBezTo>
                  <a:pt x="190" y="287"/>
                  <a:pt x="186" y="323"/>
                  <a:pt x="183" y="361"/>
                </a:cubicBezTo>
                <a:cubicBezTo>
                  <a:pt x="172" y="487"/>
                  <a:pt x="161" y="618"/>
                  <a:pt x="145" y="754"/>
                </a:cubicBezTo>
                <a:cubicBezTo>
                  <a:pt x="123" y="947"/>
                  <a:pt x="102" y="1077"/>
                  <a:pt x="77" y="1178"/>
                </a:cubicBezTo>
                <a:cubicBezTo>
                  <a:pt x="53" y="1273"/>
                  <a:pt x="29" y="1323"/>
                  <a:pt x="0" y="134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8" name="Freeform 21"/>
          <p:cNvSpPr/>
          <p:nvPr/>
        </p:nvSpPr>
        <p:spPr bwMode="auto">
          <a:xfrm>
            <a:off x="708025" y="2563812"/>
            <a:ext cx="2371725" cy="3471863"/>
          </a:xfrm>
          <a:custGeom>
            <a:avLst/>
            <a:gdLst>
              <a:gd name="T0" fmla="*/ 0 w 923"/>
              <a:gd name="T1" fmla="*/ 1351 h 1351"/>
              <a:gd name="T2" fmla="*/ 0 w 923"/>
              <a:gd name="T3" fmla="*/ 1350 h 1351"/>
              <a:gd name="T4" fmla="*/ 51 w 923"/>
              <a:gd name="T5" fmla="*/ 1299 h 1351"/>
              <a:gd name="T6" fmla="*/ 128 w 923"/>
              <a:gd name="T7" fmla="*/ 1187 h 1351"/>
              <a:gd name="T8" fmla="*/ 235 w 923"/>
              <a:gd name="T9" fmla="*/ 1009 h 1351"/>
              <a:gd name="T10" fmla="*/ 303 w 923"/>
              <a:gd name="T11" fmla="*/ 892 h 1351"/>
              <a:gd name="T12" fmla="*/ 370 w 923"/>
              <a:gd name="T13" fmla="*/ 778 h 1351"/>
              <a:gd name="T14" fmla="*/ 674 w 923"/>
              <a:gd name="T15" fmla="*/ 291 h 1351"/>
              <a:gd name="T16" fmla="*/ 810 w 923"/>
              <a:gd name="T17" fmla="*/ 112 h 1351"/>
              <a:gd name="T18" fmla="*/ 923 w 923"/>
              <a:gd name="T19" fmla="*/ 0 h 1351"/>
              <a:gd name="T20" fmla="*/ 923 w 923"/>
              <a:gd name="T21" fmla="*/ 1 h 1351"/>
              <a:gd name="T22" fmla="*/ 811 w 923"/>
              <a:gd name="T23" fmla="*/ 113 h 1351"/>
              <a:gd name="T24" fmla="*/ 675 w 923"/>
              <a:gd name="T25" fmla="*/ 292 h 1351"/>
              <a:gd name="T26" fmla="*/ 370 w 923"/>
              <a:gd name="T27" fmla="*/ 778 h 1351"/>
              <a:gd name="T28" fmla="*/ 304 w 923"/>
              <a:gd name="T29" fmla="*/ 893 h 1351"/>
              <a:gd name="T30" fmla="*/ 235 w 923"/>
              <a:gd name="T31" fmla="*/ 1010 h 1351"/>
              <a:gd name="T32" fmla="*/ 129 w 923"/>
              <a:gd name="T33" fmla="*/ 1188 h 1351"/>
              <a:gd name="T34" fmla="*/ 52 w 923"/>
              <a:gd name="T35" fmla="*/ 1300 h 1351"/>
              <a:gd name="T36" fmla="*/ 0 w 923"/>
              <a:gd name="T37" fmla="*/ 135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3" h="1351">
                <a:moveTo>
                  <a:pt x="0" y="1351"/>
                </a:moveTo>
                <a:cubicBezTo>
                  <a:pt x="0" y="1350"/>
                  <a:pt x="0" y="1350"/>
                  <a:pt x="0" y="1350"/>
                </a:cubicBezTo>
                <a:cubicBezTo>
                  <a:pt x="14" y="1341"/>
                  <a:pt x="31" y="1325"/>
                  <a:pt x="51" y="1299"/>
                </a:cubicBezTo>
                <a:cubicBezTo>
                  <a:pt x="73" y="1272"/>
                  <a:pt x="97" y="1236"/>
                  <a:pt x="128" y="1187"/>
                </a:cubicBezTo>
                <a:cubicBezTo>
                  <a:pt x="157" y="1141"/>
                  <a:pt x="191" y="1084"/>
                  <a:pt x="235" y="1009"/>
                </a:cubicBezTo>
                <a:cubicBezTo>
                  <a:pt x="257" y="972"/>
                  <a:pt x="279" y="933"/>
                  <a:pt x="303" y="892"/>
                </a:cubicBezTo>
                <a:cubicBezTo>
                  <a:pt x="324" y="855"/>
                  <a:pt x="347" y="817"/>
                  <a:pt x="370" y="778"/>
                </a:cubicBezTo>
                <a:cubicBezTo>
                  <a:pt x="465" y="615"/>
                  <a:pt x="568" y="444"/>
                  <a:pt x="674" y="291"/>
                </a:cubicBezTo>
                <a:cubicBezTo>
                  <a:pt x="724" y="219"/>
                  <a:pt x="769" y="160"/>
                  <a:pt x="810" y="112"/>
                </a:cubicBezTo>
                <a:cubicBezTo>
                  <a:pt x="851" y="64"/>
                  <a:pt x="888" y="27"/>
                  <a:pt x="923" y="0"/>
                </a:cubicBezTo>
                <a:cubicBezTo>
                  <a:pt x="923" y="1"/>
                  <a:pt x="923" y="1"/>
                  <a:pt x="923" y="1"/>
                </a:cubicBezTo>
                <a:cubicBezTo>
                  <a:pt x="889" y="28"/>
                  <a:pt x="852" y="65"/>
                  <a:pt x="811" y="113"/>
                </a:cubicBezTo>
                <a:cubicBezTo>
                  <a:pt x="770" y="161"/>
                  <a:pt x="725" y="219"/>
                  <a:pt x="675" y="292"/>
                </a:cubicBezTo>
                <a:cubicBezTo>
                  <a:pt x="569" y="444"/>
                  <a:pt x="466" y="616"/>
                  <a:pt x="370" y="778"/>
                </a:cubicBezTo>
                <a:cubicBezTo>
                  <a:pt x="348" y="817"/>
                  <a:pt x="325" y="856"/>
                  <a:pt x="304" y="893"/>
                </a:cubicBezTo>
                <a:cubicBezTo>
                  <a:pt x="280" y="934"/>
                  <a:pt x="258" y="972"/>
                  <a:pt x="235" y="1010"/>
                </a:cubicBezTo>
                <a:cubicBezTo>
                  <a:pt x="192" y="1085"/>
                  <a:pt x="158" y="1141"/>
                  <a:pt x="129" y="1188"/>
                </a:cubicBezTo>
                <a:cubicBezTo>
                  <a:pt x="98" y="1237"/>
                  <a:pt x="73" y="1272"/>
                  <a:pt x="52" y="1300"/>
                </a:cubicBezTo>
                <a:cubicBezTo>
                  <a:pt x="31" y="1326"/>
                  <a:pt x="15" y="1342"/>
                  <a:pt x="0" y="135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9" name="Freeform 22"/>
          <p:cNvSpPr/>
          <p:nvPr/>
        </p:nvSpPr>
        <p:spPr bwMode="auto">
          <a:xfrm>
            <a:off x="708025" y="1749425"/>
            <a:ext cx="3670300" cy="4286251"/>
          </a:xfrm>
          <a:custGeom>
            <a:avLst/>
            <a:gdLst>
              <a:gd name="T0" fmla="*/ 0 w 1428"/>
              <a:gd name="T1" fmla="*/ 1668 h 1668"/>
              <a:gd name="T2" fmla="*/ 0 w 1428"/>
              <a:gd name="T3" fmla="*/ 1667 h 1668"/>
              <a:gd name="T4" fmla="*/ 138 w 1428"/>
              <a:gd name="T5" fmla="*/ 1610 h 1668"/>
              <a:gd name="T6" fmla="*/ 328 w 1428"/>
              <a:gd name="T7" fmla="*/ 1463 h 1668"/>
              <a:gd name="T8" fmla="*/ 563 w 1428"/>
              <a:gd name="T9" fmla="*/ 1219 h 1668"/>
              <a:gd name="T10" fmla="*/ 818 w 1428"/>
              <a:gd name="T11" fmla="*/ 903 h 1668"/>
              <a:gd name="T12" fmla="*/ 1055 w 1428"/>
              <a:gd name="T13" fmla="*/ 573 h 1668"/>
              <a:gd name="T14" fmla="*/ 1239 w 1428"/>
              <a:gd name="T15" fmla="*/ 295 h 1668"/>
              <a:gd name="T16" fmla="*/ 1338 w 1428"/>
              <a:gd name="T17" fmla="*/ 139 h 1668"/>
              <a:gd name="T18" fmla="*/ 1360 w 1428"/>
              <a:gd name="T19" fmla="*/ 104 h 1668"/>
              <a:gd name="T20" fmla="*/ 1427 w 1428"/>
              <a:gd name="T21" fmla="*/ 0 h 1668"/>
              <a:gd name="T22" fmla="*/ 1428 w 1428"/>
              <a:gd name="T23" fmla="*/ 1 h 1668"/>
              <a:gd name="T24" fmla="*/ 1361 w 1428"/>
              <a:gd name="T25" fmla="*/ 104 h 1668"/>
              <a:gd name="T26" fmla="*/ 1339 w 1428"/>
              <a:gd name="T27" fmla="*/ 140 h 1668"/>
              <a:gd name="T28" fmla="*/ 1240 w 1428"/>
              <a:gd name="T29" fmla="*/ 296 h 1668"/>
              <a:gd name="T30" fmla="*/ 1056 w 1428"/>
              <a:gd name="T31" fmla="*/ 574 h 1668"/>
              <a:gd name="T32" fmla="*/ 819 w 1428"/>
              <a:gd name="T33" fmla="*/ 903 h 1668"/>
              <a:gd name="T34" fmla="*/ 564 w 1428"/>
              <a:gd name="T35" fmla="*/ 1220 h 1668"/>
              <a:gd name="T36" fmla="*/ 328 w 1428"/>
              <a:gd name="T37" fmla="*/ 1464 h 1668"/>
              <a:gd name="T38" fmla="*/ 139 w 1428"/>
              <a:gd name="T39" fmla="*/ 1611 h 1668"/>
              <a:gd name="T40" fmla="*/ 0 w 1428"/>
              <a:gd name="T41"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8" h="1668">
                <a:moveTo>
                  <a:pt x="0" y="1668"/>
                </a:moveTo>
                <a:cubicBezTo>
                  <a:pt x="0" y="1667"/>
                  <a:pt x="0" y="1667"/>
                  <a:pt x="0" y="1667"/>
                </a:cubicBezTo>
                <a:cubicBezTo>
                  <a:pt x="40" y="1661"/>
                  <a:pt x="86" y="1642"/>
                  <a:pt x="138" y="1610"/>
                </a:cubicBezTo>
                <a:cubicBezTo>
                  <a:pt x="196" y="1576"/>
                  <a:pt x="259" y="1526"/>
                  <a:pt x="328" y="1463"/>
                </a:cubicBezTo>
                <a:cubicBezTo>
                  <a:pt x="398" y="1399"/>
                  <a:pt x="475" y="1319"/>
                  <a:pt x="563" y="1219"/>
                </a:cubicBezTo>
                <a:cubicBezTo>
                  <a:pt x="645" y="1124"/>
                  <a:pt x="731" y="1018"/>
                  <a:pt x="818" y="903"/>
                </a:cubicBezTo>
                <a:cubicBezTo>
                  <a:pt x="899" y="796"/>
                  <a:pt x="978" y="685"/>
                  <a:pt x="1055" y="573"/>
                </a:cubicBezTo>
                <a:cubicBezTo>
                  <a:pt x="1122" y="475"/>
                  <a:pt x="1184" y="382"/>
                  <a:pt x="1239" y="295"/>
                </a:cubicBezTo>
                <a:cubicBezTo>
                  <a:pt x="1277" y="237"/>
                  <a:pt x="1309" y="185"/>
                  <a:pt x="1338" y="139"/>
                </a:cubicBezTo>
                <a:cubicBezTo>
                  <a:pt x="1346" y="127"/>
                  <a:pt x="1353" y="115"/>
                  <a:pt x="1360" y="104"/>
                </a:cubicBezTo>
                <a:cubicBezTo>
                  <a:pt x="1389" y="57"/>
                  <a:pt x="1410" y="25"/>
                  <a:pt x="1427" y="0"/>
                </a:cubicBezTo>
                <a:cubicBezTo>
                  <a:pt x="1428" y="1"/>
                  <a:pt x="1428" y="1"/>
                  <a:pt x="1428" y="1"/>
                </a:cubicBezTo>
                <a:cubicBezTo>
                  <a:pt x="1411" y="26"/>
                  <a:pt x="1390" y="58"/>
                  <a:pt x="1361" y="104"/>
                </a:cubicBezTo>
                <a:cubicBezTo>
                  <a:pt x="1354" y="116"/>
                  <a:pt x="1346" y="127"/>
                  <a:pt x="1339" y="140"/>
                </a:cubicBezTo>
                <a:cubicBezTo>
                  <a:pt x="1310" y="185"/>
                  <a:pt x="1277" y="237"/>
                  <a:pt x="1240" y="296"/>
                </a:cubicBezTo>
                <a:cubicBezTo>
                  <a:pt x="1185" y="382"/>
                  <a:pt x="1123" y="476"/>
                  <a:pt x="1056" y="574"/>
                </a:cubicBezTo>
                <a:cubicBezTo>
                  <a:pt x="979" y="686"/>
                  <a:pt x="900" y="797"/>
                  <a:pt x="819" y="903"/>
                </a:cubicBezTo>
                <a:cubicBezTo>
                  <a:pt x="732" y="1019"/>
                  <a:pt x="646" y="1125"/>
                  <a:pt x="564" y="1220"/>
                </a:cubicBezTo>
                <a:cubicBezTo>
                  <a:pt x="476" y="1320"/>
                  <a:pt x="399" y="1400"/>
                  <a:pt x="328" y="1464"/>
                </a:cubicBezTo>
                <a:cubicBezTo>
                  <a:pt x="260" y="1527"/>
                  <a:pt x="196" y="1576"/>
                  <a:pt x="139" y="1611"/>
                </a:cubicBezTo>
                <a:cubicBezTo>
                  <a:pt x="87" y="1643"/>
                  <a:pt x="40" y="1662"/>
                  <a:pt x="0" y="1668"/>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0" name="Freeform 25"/>
          <p:cNvSpPr/>
          <p:nvPr/>
        </p:nvSpPr>
        <p:spPr bwMode="auto">
          <a:xfrm>
            <a:off x="-1141412" y="4981575"/>
            <a:ext cx="5651500" cy="1219200"/>
          </a:xfrm>
          <a:custGeom>
            <a:avLst/>
            <a:gdLst>
              <a:gd name="T0" fmla="*/ 517 w 2198"/>
              <a:gd name="T1" fmla="*/ 376 h 474"/>
              <a:gd name="T2" fmla="*/ 0 w 2198"/>
              <a:gd name="T3" fmla="*/ 170 h 474"/>
              <a:gd name="T4" fmla="*/ 1 w 2198"/>
              <a:gd name="T5" fmla="*/ 169 h 474"/>
              <a:gd name="T6" fmla="*/ 1259 w 2198"/>
              <a:gd name="T7" fmla="*/ 426 h 474"/>
              <a:gd name="T8" fmla="*/ 1819 w 2198"/>
              <a:gd name="T9" fmla="*/ 271 h 474"/>
              <a:gd name="T10" fmla="*/ 2197 w 2198"/>
              <a:gd name="T11" fmla="*/ 0 h 474"/>
              <a:gd name="T12" fmla="*/ 2198 w 2198"/>
              <a:gd name="T13" fmla="*/ 0 h 474"/>
              <a:gd name="T14" fmla="*/ 2029 w 2198"/>
              <a:gd name="T15" fmla="*/ 147 h 474"/>
              <a:gd name="T16" fmla="*/ 1819 w 2198"/>
              <a:gd name="T17" fmla="*/ 271 h 474"/>
              <a:gd name="T18" fmla="*/ 1554 w 2198"/>
              <a:gd name="T19" fmla="*/ 370 h 474"/>
              <a:gd name="T20" fmla="*/ 1259 w 2198"/>
              <a:gd name="T21" fmla="*/ 427 h 474"/>
              <a:gd name="T22" fmla="*/ 517 w 2198"/>
              <a:gd name="T23" fmla="*/ 37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8" h="474">
                <a:moveTo>
                  <a:pt x="517" y="376"/>
                </a:moveTo>
                <a:cubicBezTo>
                  <a:pt x="334" y="330"/>
                  <a:pt x="159" y="261"/>
                  <a:pt x="0" y="170"/>
                </a:cubicBezTo>
                <a:cubicBezTo>
                  <a:pt x="1" y="169"/>
                  <a:pt x="1" y="169"/>
                  <a:pt x="1" y="169"/>
                </a:cubicBezTo>
                <a:cubicBezTo>
                  <a:pt x="368" y="381"/>
                  <a:pt x="826" y="474"/>
                  <a:pt x="1259" y="426"/>
                </a:cubicBezTo>
                <a:cubicBezTo>
                  <a:pt x="1460" y="404"/>
                  <a:pt x="1653" y="350"/>
                  <a:pt x="1819" y="271"/>
                </a:cubicBezTo>
                <a:cubicBezTo>
                  <a:pt x="1966" y="200"/>
                  <a:pt x="2097" y="107"/>
                  <a:pt x="2197" y="0"/>
                </a:cubicBezTo>
                <a:cubicBezTo>
                  <a:pt x="2198" y="0"/>
                  <a:pt x="2198" y="0"/>
                  <a:pt x="2198" y="0"/>
                </a:cubicBezTo>
                <a:cubicBezTo>
                  <a:pt x="2148" y="53"/>
                  <a:pt x="2091" y="102"/>
                  <a:pt x="2029" y="147"/>
                </a:cubicBezTo>
                <a:cubicBezTo>
                  <a:pt x="1965" y="194"/>
                  <a:pt x="1894" y="236"/>
                  <a:pt x="1819" y="271"/>
                </a:cubicBezTo>
                <a:cubicBezTo>
                  <a:pt x="1737" y="311"/>
                  <a:pt x="1648" y="344"/>
                  <a:pt x="1554" y="370"/>
                </a:cubicBezTo>
                <a:cubicBezTo>
                  <a:pt x="1460" y="397"/>
                  <a:pt x="1360" y="416"/>
                  <a:pt x="1259" y="427"/>
                </a:cubicBezTo>
                <a:cubicBezTo>
                  <a:pt x="1013" y="455"/>
                  <a:pt x="758" y="436"/>
                  <a:pt x="517" y="37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1" name="Freeform 26"/>
          <p:cNvSpPr/>
          <p:nvPr/>
        </p:nvSpPr>
        <p:spPr bwMode="auto">
          <a:xfrm>
            <a:off x="-1141412" y="3914775"/>
            <a:ext cx="6548438" cy="2216150"/>
          </a:xfrm>
          <a:custGeom>
            <a:avLst/>
            <a:gdLst>
              <a:gd name="T0" fmla="*/ 490 w 2547"/>
              <a:gd name="T1" fmla="*/ 780 h 862"/>
              <a:gd name="T2" fmla="*/ 0 w 2547"/>
              <a:gd name="T3" fmla="*/ 585 h 862"/>
              <a:gd name="T4" fmla="*/ 1 w 2547"/>
              <a:gd name="T5" fmla="*/ 584 h 862"/>
              <a:gd name="T6" fmla="*/ 766 w 2547"/>
              <a:gd name="T7" fmla="*/ 829 h 862"/>
              <a:gd name="T8" fmla="*/ 1615 w 2547"/>
              <a:gd name="T9" fmla="*/ 758 h 862"/>
              <a:gd name="T10" fmla="*/ 1971 w 2547"/>
              <a:gd name="T11" fmla="*/ 613 h 862"/>
              <a:gd name="T12" fmla="*/ 2246 w 2547"/>
              <a:gd name="T13" fmla="*/ 423 h 862"/>
              <a:gd name="T14" fmla="*/ 2546 w 2547"/>
              <a:gd name="T15" fmla="*/ 0 h 862"/>
              <a:gd name="T16" fmla="*/ 2547 w 2547"/>
              <a:gd name="T17" fmla="*/ 0 h 862"/>
              <a:gd name="T18" fmla="*/ 2247 w 2547"/>
              <a:gd name="T19" fmla="*/ 424 h 862"/>
              <a:gd name="T20" fmla="*/ 1972 w 2547"/>
              <a:gd name="T21" fmla="*/ 614 h 862"/>
              <a:gd name="T22" fmla="*/ 1616 w 2547"/>
              <a:gd name="T23" fmla="*/ 759 h 862"/>
              <a:gd name="T24" fmla="*/ 766 w 2547"/>
              <a:gd name="T25" fmla="*/ 830 h 862"/>
              <a:gd name="T26" fmla="*/ 490 w 2547"/>
              <a:gd name="T27" fmla="*/ 7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7" h="862">
                <a:moveTo>
                  <a:pt x="490" y="780"/>
                </a:moveTo>
                <a:cubicBezTo>
                  <a:pt x="314" y="736"/>
                  <a:pt x="147" y="670"/>
                  <a:pt x="0" y="585"/>
                </a:cubicBezTo>
                <a:cubicBezTo>
                  <a:pt x="1" y="584"/>
                  <a:pt x="1" y="584"/>
                  <a:pt x="1" y="584"/>
                </a:cubicBezTo>
                <a:cubicBezTo>
                  <a:pt x="222" y="713"/>
                  <a:pt x="487" y="797"/>
                  <a:pt x="766" y="829"/>
                </a:cubicBezTo>
                <a:cubicBezTo>
                  <a:pt x="1052" y="861"/>
                  <a:pt x="1346" y="837"/>
                  <a:pt x="1615" y="758"/>
                </a:cubicBezTo>
                <a:cubicBezTo>
                  <a:pt x="1743" y="721"/>
                  <a:pt x="1863" y="672"/>
                  <a:pt x="1971" y="613"/>
                </a:cubicBezTo>
                <a:cubicBezTo>
                  <a:pt x="2074" y="558"/>
                  <a:pt x="2166" y="494"/>
                  <a:pt x="2246" y="423"/>
                </a:cubicBezTo>
                <a:cubicBezTo>
                  <a:pt x="2385" y="300"/>
                  <a:pt x="2489" y="154"/>
                  <a:pt x="2546" y="0"/>
                </a:cubicBezTo>
                <a:cubicBezTo>
                  <a:pt x="2547" y="0"/>
                  <a:pt x="2547" y="0"/>
                  <a:pt x="2547" y="0"/>
                </a:cubicBezTo>
                <a:cubicBezTo>
                  <a:pt x="2490" y="154"/>
                  <a:pt x="2386" y="301"/>
                  <a:pt x="2247" y="424"/>
                </a:cubicBezTo>
                <a:cubicBezTo>
                  <a:pt x="2167" y="494"/>
                  <a:pt x="2074" y="558"/>
                  <a:pt x="1972" y="614"/>
                </a:cubicBezTo>
                <a:cubicBezTo>
                  <a:pt x="1863" y="673"/>
                  <a:pt x="1744" y="722"/>
                  <a:pt x="1616" y="759"/>
                </a:cubicBezTo>
                <a:cubicBezTo>
                  <a:pt x="1346" y="838"/>
                  <a:pt x="1052" y="862"/>
                  <a:pt x="766" y="830"/>
                </a:cubicBezTo>
                <a:cubicBezTo>
                  <a:pt x="672" y="819"/>
                  <a:pt x="580" y="803"/>
                  <a:pt x="490" y="78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2" name="Freeform 27"/>
          <p:cNvSpPr/>
          <p:nvPr/>
        </p:nvSpPr>
        <p:spPr bwMode="auto">
          <a:xfrm>
            <a:off x="-1141412" y="2563812"/>
            <a:ext cx="4221163" cy="2873375"/>
          </a:xfrm>
          <a:custGeom>
            <a:avLst/>
            <a:gdLst>
              <a:gd name="T0" fmla="*/ 11 w 1642"/>
              <a:gd name="T1" fmla="*/ 1116 h 1118"/>
              <a:gd name="T2" fmla="*/ 0 w 1642"/>
              <a:gd name="T3" fmla="*/ 1111 h 1118"/>
              <a:gd name="T4" fmla="*/ 1 w 1642"/>
              <a:gd name="T5" fmla="*/ 1110 h 1118"/>
              <a:gd name="T6" fmla="*/ 50 w 1642"/>
              <a:gd name="T7" fmla="*/ 1112 h 1118"/>
              <a:gd name="T8" fmla="*/ 154 w 1642"/>
              <a:gd name="T9" fmla="*/ 1062 h 1118"/>
              <a:gd name="T10" fmla="*/ 326 w 1642"/>
              <a:gd name="T11" fmla="*/ 949 h 1118"/>
              <a:gd name="T12" fmla="*/ 565 w 1642"/>
              <a:gd name="T13" fmla="*/ 776 h 1118"/>
              <a:gd name="T14" fmla="*/ 790 w 1642"/>
              <a:gd name="T15" fmla="*/ 607 h 1118"/>
              <a:gd name="T16" fmla="*/ 1148 w 1642"/>
              <a:gd name="T17" fmla="*/ 341 h 1118"/>
              <a:gd name="T18" fmla="*/ 1419 w 1642"/>
              <a:gd name="T19" fmla="*/ 147 h 1118"/>
              <a:gd name="T20" fmla="*/ 1642 w 1642"/>
              <a:gd name="T21" fmla="*/ 0 h 1118"/>
              <a:gd name="T22" fmla="*/ 1642 w 1642"/>
              <a:gd name="T23" fmla="*/ 1 h 1118"/>
              <a:gd name="T24" fmla="*/ 1419 w 1642"/>
              <a:gd name="T25" fmla="*/ 147 h 1118"/>
              <a:gd name="T26" fmla="*/ 1148 w 1642"/>
              <a:gd name="T27" fmla="*/ 341 h 1118"/>
              <a:gd name="T28" fmla="*/ 791 w 1642"/>
              <a:gd name="T29" fmla="*/ 608 h 1118"/>
              <a:gd name="T30" fmla="*/ 565 w 1642"/>
              <a:gd name="T31" fmla="*/ 776 h 1118"/>
              <a:gd name="T32" fmla="*/ 326 w 1642"/>
              <a:gd name="T33" fmla="*/ 950 h 1118"/>
              <a:gd name="T34" fmla="*/ 154 w 1642"/>
              <a:gd name="T35" fmla="*/ 1062 h 1118"/>
              <a:gd name="T36" fmla="*/ 50 w 1642"/>
              <a:gd name="T37" fmla="*/ 1113 h 1118"/>
              <a:gd name="T38" fmla="*/ 11 w 1642"/>
              <a:gd name="T39" fmla="*/ 111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1118">
                <a:moveTo>
                  <a:pt x="11" y="1116"/>
                </a:moveTo>
                <a:cubicBezTo>
                  <a:pt x="6" y="1115"/>
                  <a:pt x="3" y="1113"/>
                  <a:pt x="0" y="1111"/>
                </a:cubicBezTo>
                <a:cubicBezTo>
                  <a:pt x="1" y="1110"/>
                  <a:pt x="1" y="1110"/>
                  <a:pt x="1" y="1110"/>
                </a:cubicBezTo>
                <a:cubicBezTo>
                  <a:pt x="10" y="1118"/>
                  <a:pt x="27" y="1118"/>
                  <a:pt x="50" y="1112"/>
                </a:cubicBezTo>
                <a:cubicBezTo>
                  <a:pt x="75" y="1104"/>
                  <a:pt x="108" y="1088"/>
                  <a:pt x="154" y="1062"/>
                </a:cubicBezTo>
                <a:cubicBezTo>
                  <a:pt x="200" y="1034"/>
                  <a:pt x="257" y="997"/>
                  <a:pt x="326" y="949"/>
                </a:cubicBezTo>
                <a:cubicBezTo>
                  <a:pt x="395" y="901"/>
                  <a:pt x="469" y="847"/>
                  <a:pt x="565" y="776"/>
                </a:cubicBezTo>
                <a:cubicBezTo>
                  <a:pt x="638" y="721"/>
                  <a:pt x="712" y="666"/>
                  <a:pt x="790" y="607"/>
                </a:cubicBezTo>
                <a:cubicBezTo>
                  <a:pt x="907" y="519"/>
                  <a:pt x="1027" y="429"/>
                  <a:pt x="1148" y="341"/>
                </a:cubicBezTo>
                <a:cubicBezTo>
                  <a:pt x="1248" y="267"/>
                  <a:pt x="1337" y="204"/>
                  <a:pt x="1419" y="147"/>
                </a:cubicBezTo>
                <a:cubicBezTo>
                  <a:pt x="1502" y="89"/>
                  <a:pt x="1575" y="41"/>
                  <a:pt x="1642" y="0"/>
                </a:cubicBezTo>
                <a:cubicBezTo>
                  <a:pt x="1642" y="1"/>
                  <a:pt x="1642" y="1"/>
                  <a:pt x="1642" y="1"/>
                </a:cubicBezTo>
                <a:cubicBezTo>
                  <a:pt x="1576" y="42"/>
                  <a:pt x="1503" y="90"/>
                  <a:pt x="1419" y="147"/>
                </a:cubicBezTo>
                <a:cubicBezTo>
                  <a:pt x="1337" y="204"/>
                  <a:pt x="1249" y="268"/>
                  <a:pt x="1148" y="341"/>
                </a:cubicBezTo>
                <a:cubicBezTo>
                  <a:pt x="1028" y="429"/>
                  <a:pt x="907" y="520"/>
                  <a:pt x="791" y="608"/>
                </a:cubicBezTo>
                <a:cubicBezTo>
                  <a:pt x="713" y="666"/>
                  <a:pt x="639" y="722"/>
                  <a:pt x="565" y="776"/>
                </a:cubicBezTo>
                <a:cubicBezTo>
                  <a:pt x="469" y="848"/>
                  <a:pt x="396" y="901"/>
                  <a:pt x="326" y="950"/>
                </a:cubicBezTo>
                <a:cubicBezTo>
                  <a:pt x="257" y="998"/>
                  <a:pt x="201" y="1035"/>
                  <a:pt x="154" y="1062"/>
                </a:cubicBezTo>
                <a:cubicBezTo>
                  <a:pt x="108" y="1089"/>
                  <a:pt x="76" y="1105"/>
                  <a:pt x="50" y="1113"/>
                </a:cubicBezTo>
                <a:cubicBezTo>
                  <a:pt x="34" y="1117"/>
                  <a:pt x="20" y="1118"/>
                  <a:pt x="11" y="11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3" name="Freeform 31"/>
          <p:cNvSpPr/>
          <p:nvPr/>
        </p:nvSpPr>
        <p:spPr bwMode="auto">
          <a:xfrm>
            <a:off x="5021263" y="-88900"/>
            <a:ext cx="793750" cy="344488"/>
          </a:xfrm>
          <a:custGeom>
            <a:avLst/>
            <a:gdLst>
              <a:gd name="T0" fmla="*/ 1 w 309"/>
              <a:gd name="T1" fmla="*/ 134 h 134"/>
              <a:gd name="T2" fmla="*/ 0 w 309"/>
              <a:gd name="T3" fmla="*/ 134 h 134"/>
              <a:gd name="T4" fmla="*/ 145 w 309"/>
              <a:gd name="T5" fmla="*/ 43 h 134"/>
              <a:gd name="T6" fmla="*/ 309 w 309"/>
              <a:gd name="T7" fmla="*/ 22 h 134"/>
              <a:gd name="T8" fmla="*/ 309 w 309"/>
              <a:gd name="T9" fmla="*/ 23 h 134"/>
              <a:gd name="T10" fmla="*/ 1 w 309"/>
              <a:gd name="T11" fmla="*/ 134 h 134"/>
            </a:gdLst>
            <a:ahLst/>
            <a:cxnLst>
              <a:cxn ang="0">
                <a:pos x="T0" y="T1"/>
              </a:cxn>
              <a:cxn ang="0">
                <a:pos x="T2" y="T3"/>
              </a:cxn>
              <a:cxn ang="0">
                <a:pos x="T4" y="T5"/>
              </a:cxn>
              <a:cxn ang="0">
                <a:pos x="T6" y="T7"/>
              </a:cxn>
              <a:cxn ang="0">
                <a:pos x="T8" y="T9"/>
              </a:cxn>
              <a:cxn ang="0">
                <a:pos x="T10" y="T11"/>
              </a:cxn>
            </a:cxnLst>
            <a:rect l="0" t="0" r="r" b="b"/>
            <a:pathLst>
              <a:path w="309" h="134">
                <a:moveTo>
                  <a:pt x="1" y="134"/>
                </a:moveTo>
                <a:cubicBezTo>
                  <a:pt x="0" y="134"/>
                  <a:pt x="0" y="134"/>
                  <a:pt x="0" y="134"/>
                </a:cubicBezTo>
                <a:cubicBezTo>
                  <a:pt x="46" y="94"/>
                  <a:pt x="96" y="63"/>
                  <a:pt x="145" y="43"/>
                </a:cubicBezTo>
                <a:cubicBezTo>
                  <a:pt x="202" y="20"/>
                  <a:pt x="257" y="13"/>
                  <a:pt x="309" y="22"/>
                </a:cubicBezTo>
                <a:cubicBezTo>
                  <a:pt x="309" y="23"/>
                  <a:pt x="309" y="23"/>
                  <a:pt x="309" y="23"/>
                </a:cubicBezTo>
                <a:cubicBezTo>
                  <a:pt x="179" y="0"/>
                  <a:pt x="60" y="83"/>
                  <a:pt x="1" y="13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4" name="Freeform 32"/>
          <p:cNvSpPr/>
          <p:nvPr/>
        </p:nvSpPr>
        <p:spPr bwMode="auto">
          <a:xfrm>
            <a:off x="4846638" y="-117475"/>
            <a:ext cx="968375" cy="509588"/>
          </a:xfrm>
          <a:custGeom>
            <a:avLst/>
            <a:gdLst>
              <a:gd name="T0" fmla="*/ 1 w 377"/>
              <a:gd name="T1" fmla="*/ 198 h 198"/>
              <a:gd name="T2" fmla="*/ 0 w 377"/>
              <a:gd name="T3" fmla="*/ 198 h 198"/>
              <a:gd name="T4" fmla="*/ 171 w 377"/>
              <a:gd name="T5" fmla="*/ 67 h 198"/>
              <a:gd name="T6" fmla="*/ 377 w 377"/>
              <a:gd name="T7" fmla="*/ 33 h 198"/>
              <a:gd name="T8" fmla="*/ 377 w 377"/>
              <a:gd name="T9" fmla="*/ 34 h 198"/>
              <a:gd name="T10" fmla="*/ 1 w 377"/>
              <a:gd name="T11" fmla="*/ 198 h 198"/>
            </a:gdLst>
            <a:ahLst/>
            <a:cxnLst>
              <a:cxn ang="0">
                <a:pos x="T0" y="T1"/>
              </a:cxn>
              <a:cxn ang="0">
                <a:pos x="T2" y="T3"/>
              </a:cxn>
              <a:cxn ang="0">
                <a:pos x="T4" y="T5"/>
              </a:cxn>
              <a:cxn ang="0">
                <a:pos x="T6" y="T7"/>
              </a:cxn>
              <a:cxn ang="0">
                <a:pos x="T8" y="T9"/>
              </a:cxn>
              <a:cxn ang="0">
                <a:pos x="T10" y="T11"/>
              </a:cxn>
            </a:cxnLst>
            <a:rect l="0" t="0" r="r" b="b"/>
            <a:pathLst>
              <a:path w="377" h="198">
                <a:moveTo>
                  <a:pt x="1" y="198"/>
                </a:moveTo>
                <a:cubicBezTo>
                  <a:pt x="0" y="198"/>
                  <a:pt x="0" y="198"/>
                  <a:pt x="0" y="198"/>
                </a:cubicBezTo>
                <a:cubicBezTo>
                  <a:pt x="38" y="159"/>
                  <a:pt x="98" y="104"/>
                  <a:pt x="171" y="67"/>
                </a:cubicBezTo>
                <a:cubicBezTo>
                  <a:pt x="243" y="31"/>
                  <a:pt x="312" y="20"/>
                  <a:pt x="377" y="33"/>
                </a:cubicBezTo>
                <a:cubicBezTo>
                  <a:pt x="377" y="34"/>
                  <a:pt x="377" y="34"/>
                  <a:pt x="377" y="34"/>
                </a:cubicBezTo>
                <a:cubicBezTo>
                  <a:pt x="211" y="0"/>
                  <a:pt x="59" y="138"/>
                  <a:pt x="1" y="198"/>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5" name="Freeform 35"/>
          <p:cNvSpPr/>
          <p:nvPr/>
        </p:nvSpPr>
        <p:spPr bwMode="auto">
          <a:xfrm>
            <a:off x="4495800" y="-73025"/>
            <a:ext cx="1319213" cy="1046163"/>
          </a:xfrm>
          <a:custGeom>
            <a:avLst/>
            <a:gdLst>
              <a:gd name="T0" fmla="*/ 1 w 513"/>
              <a:gd name="T1" fmla="*/ 407 h 407"/>
              <a:gd name="T2" fmla="*/ 0 w 513"/>
              <a:gd name="T3" fmla="*/ 406 h 407"/>
              <a:gd name="T4" fmla="*/ 177 w 513"/>
              <a:gd name="T5" fmla="*/ 157 h 407"/>
              <a:gd name="T6" fmla="*/ 332 w 513"/>
              <a:gd name="T7" fmla="*/ 46 h 407"/>
              <a:gd name="T8" fmla="*/ 513 w 513"/>
              <a:gd name="T9" fmla="*/ 16 h 407"/>
              <a:gd name="T10" fmla="*/ 513 w 513"/>
              <a:gd name="T11" fmla="*/ 17 h 407"/>
              <a:gd name="T12" fmla="*/ 178 w 513"/>
              <a:gd name="T13" fmla="*/ 157 h 407"/>
              <a:gd name="T14" fmla="*/ 1 w 513"/>
              <a:gd name="T15" fmla="*/ 407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1" y="407"/>
                </a:moveTo>
                <a:cubicBezTo>
                  <a:pt x="0" y="406"/>
                  <a:pt x="0" y="406"/>
                  <a:pt x="0" y="406"/>
                </a:cubicBezTo>
                <a:cubicBezTo>
                  <a:pt x="49" y="307"/>
                  <a:pt x="107" y="225"/>
                  <a:pt x="177" y="157"/>
                </a:cubicBezTo>
                <a:cubicBezTo>
                  <a:pt x="226" y="109"/>
                  <a:pt x="279" y="71"/>
                  <a:pt x="332" y="46"/>
                </a:cubicBezTo>
                <a:cubicBezTo>
                  <a:pt x="395" y="17"/>
                  <a:pt x="455" y="7"/>
                  <a:pt x="513" y="16"/>
                </a:cubicBezTo>
                <a:cubicBezTo>
                  <a:pt x="513" y="17"/>
                  <a:pt x="513" y="17"/>
                  <a:pt x="513" y="17"/>
                </a:cubicBezTo>
                <a:cubicBezTo>
                  <a:pt x="408" y="0"/>
                  <a:pt x="286" y="51"/>
                  <a:pt x="178" y="157"/>
                </a:cubicBezTo>
                <a:cubicBezTo>
                  <a:pt x="108" y="226"/>
                  <a:pt x="50" y="307"/>
                  <a:pt x="1" y="40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6" name="Freeform 37"/>
          <p:cNvSpPr/>
          <p:nvPr/>
        </p:nvSpPr>
        <p:spPr bwMode="auto">
          <a:xfrm>
            <a:off x="3079750" y="-31750"/>
            <a:ext cx="2735263" cy="2595563"/>
          </a:xfrm>
          <a:custGeom>
            <a:avLst/>
            <a:gdLst>
              <a:gd name="T0" fmla="*/ 0 w 1064"/>
              <a:gd name="T1" fmla="*/ 1010 h 1010"/>
              <a:gd name="T2" fmla="*/ 0 w 1064"/>
              <a:gd name="T3" fmla="*/ 1010 h 1010"/>
              <a:gd name="T4" fmla="*/ 479 w 1064"/>
              <a:gd name="T5" fmla="*/ 742 h 1010"/>
              <a:gd name="T6" fmla="*/ 821 w 1064"/>
              <a:gd name="T7" fmla="*/ 460 h 1010"/>
              <a:gd name="T8" fmla="*/ 1009 w 1064"/>
              <a:gd name="T9" fmla="*/ 205 h 1010"/>
              <a:gd name="T10" fmla="*/ 1063 w 1064"/>
              <a:gd name="T11" fmla="*/ 0 h 1010"/>
              <a:gd name="T12" fmla="*/ 1064 w 1064"/>
              <a:gd name="T13" fmla="*/ 0 h 1010"/>
              <a:gd name="T14" fmla="*/ 1009 w 1064"/>
              <a:gd name="T15" fmla="*/ 206 h 1010"/>
              <a:gd name="T16" fmla="*/ 822 w 1064"/>
              <a:gd name="T17" fmla="*/ 460 h 1010"/>
              <a:gd name="T18" fmla="*/ 479 w 1064"/>
              <a:gd name="T19" fmla="*/ 743 h 1010"/>
              <a:gd name="T20" fmla="*/ 0 w 1064"/>
              <a:gd name="T21" fmla="*/ 10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4" h="1010">
                <a:moveTo>
                  <a:pt x="0" y="1010"/>
                </a:moveTo>
                <a:cubicBezTo>
                  <a:pt x="0" y="1010"/>
                  <a:pt x="0" y="1010"/>
                  <a:pt x="0" y="1010"/>
                </a:cubicBezTo>
                <a:cubicBezTo>
                  <a:pt x="175" y="929"/>
                  <a:pt x="336" y="839"/>
                  <a:pt x="479" y="742"/>
                </a:cubicBezTo>
                <a:cubicBezTo>
                  <a:pt x="613" y="651"/>
                  <a:pt x="728" y="556"/>
                  <a:pt x="821" y="460"/>
                </a:cubicBezTo>
                <a:cubicBezTo>
                  <a:pt x="905" y="373"/>
                  <a:pt x="968" y="287"/>
                  <a:pt x="1009" y="205"/>
                </a:cubicBezTo>
                <a:cubicBezTo>
                  <a:pt x="1044" y="133"/>
                  <a:pt x="1063" y="63"/>
                  <a:pt x="1063" y="0"/>
                </a:cubicBezTo>
                <a:cubicBezTo>
                  <a:pt x="1064" y="0"/>
                  <a:pt x="1064" y="0"/>
                  <a:pt x="1064" y="0"/>
                </a:cubicBezTo>
                <a:cubicBezTo>
                  <a:pt x="1064" y="63"/>
                  <a:pt x="1045" y="134"/>
                  <a:pt x="1009" y="206"/>
                </a:cubicBezTo>
                <a:cubicBezTo>
                  <a:pt x="969" y="288"/>
                  <a:pt x="905" y="373"/>
                  <a:pt x="822" y="460"/>
                </a:cubicBezTo>
                <a:cubicBezTo>
                  <a:pt x="728" y="557"/>
                  <a:pt x="613" y="652"/>
                  <a:pt x="479" y="743"/>
                </a:cubicBezTo>
                <a:cubicBezTo>
                  <a:pt x="336" y="840"/>
                  <a:pt x="175" y="930"/>
                  <a:pt x="0" y="101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7" name="Freeform 38"/>
          <p:cNvSpPr/>
          <p:nvPr/>
        </p:nvSpPr>
        <p:spPr bwMode="auto">
          <a:xfrm>
            <a:off x="4378325" y="-31750"/>
            <a:ext cx="1436688" cy="1782763"/>
          </a:xfrm>
          <a:custGeom>
            <a:avLst/>
            <a:gdLst>
              <a:gd name="T0" fmla="*/ 0 w 559"/>
              <a:gd name="T1" fmla="*/ 694 h 694"/>
              <a:gd name="T2" fmla="*/ 0 w 559"/>
              <a:gd name="T3" fmla="*/ 693 h 694"/>
              <a:gd name="T4" fmla="*/ 234 w 559"/>
              <a:gd name="T5" fmla="*/ 497 h 694"/>
              <a:gd name="T6" fmla="*/ 405 w 559"/>
              <a:gd name="T7" fmla="*/ 310 h 694"/>
              <a:gd name="T8" fmla="*/ 558 w 559"/>
              <a:gd name="T9" fmla="*/ 0 h 694"/>
              <a:gd name="T10" fmla="*/ 559 w 559"/>
              <a:gd name="T11" fmla="*/ 0 h 694"/>
              <a:gd name="T12" fmla="*/ 508 w 559"/>
              <a:gd name="T13" fmla="*/ 150 h 694"/>
              <a:gd name="T14" fmla="*/ 406 w 559"/>
              <a:gd name="T15" fmla="*/ 310 h 694"/>
              <a:gd name="T16" fmla="*/ 234 w 559"/>
              <a:gd name="T17" fmla="*/ 498 h 694"/>
              <a:gd name="T18" fmla="*/ 0 w 559"/>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9" h="694">
                <a:moveTo>
                  <a:pt x="0" y="694"/>
                </a:moveTo>
                <a:cubicBezTo>
                  <a:pt x="0" y="693"/>
                  <a:pt x="0" y="693"/>
                  <a:pt x="0" y="693"/>
                </a:cubicBezTo>
                <a:cubicBezTo>
                  <a:pt x="87" y="629"/>
                  <a:pt x="165" y="563"/>
                  <a:pt x="234" y="497"/>
                </a:cubicBezTo>
                <a:cubicBezTo>
                  <a:pt x="301" y="434"/>
                  <a:pt x="358" y="371"/>
                  <a:pt x="405" y="310"/>
                </a:cubicBezTo>
                <a:cubicBezTo>
                  <a:pt x="491" y="200"/>
                  <a:pt x="544" y="93"/>
                  <a:pt x="558" y="0"/>
                </a:cubicBezTo>
                <a:cubicBezTo>
                  <a:pt x="559" y="0"/>
                  <a:pt x="559" y="0"/>
                  <a:pt x="559" y="0"/>
                </a:cubicBezTo>
                <a:cubicBezTo>
                  <a:pt x="552" y="47"/>
                  <a:pt x="535" y="97"/>
                  <a:pt x="508" y="150"/>
                </a:cubicBezTo>
                <a:cubicBezTo>
                  <a:pt x="483" y="202"/>
                  <a:pt x="448" y="256"/>
                  <a:pt x="406" y="310"/>
                </a:cubicBezTo>
                <a:cubicBezTo>
                  <a:pt x="359" y="371"/>
                  <a:pt x="301" y="434"/>
                  <a:pt x="234" y="498"/>
                </a:cubicBezTo>
                <a:cubicBezTo>
                  <a:pt x="166" y="563"/>
                  <a:pt x="87" y="629"/>
                  <a:pt x="0" y="69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8" name="Freeform 39"/>
          <p:cNvSpPr/>
          <p:nvPr/>
        </p:nvSpPr>
        <p:spPr bwMode="auto">
          <a:xfrm>
            <a:off x="5233988" y="-31750"/>
            <a:ext cx="581025" cy="549275"/>
          </a:xfrm>
          <a:custGeom>
            <a:avLst/>
            <a:gdLst>
              <a:gd name="T0" fmla="*/ 0 w 226"/>
              <a:gd name="T1" fmla="*/ 214 h 214"/>
              <a:gd name="T2" fmla="*/ 0 w 226"/>
              <a:gd name="T3" fmla="*/ 214 h 214"/>
              <a:gd name="T4" fmla="*/ 226 w 226"/>
              <a:gd name="T5" fmla="*/ 0 h 214"/>
              <a:gd name="T6" fmla="*/ 226 w 226"/>
              <a:gd name="T7" fmla="*/ 1 h 214"/>
              <a:gd name="T8" fmla="*/ 0 w 226"/>
              <a:gd name="T9" fmla="*/ 214 h 214"/>
            </a:gdLst>
            <a:ahLst/>
            <a:cxnLst>
              <a:cxn ang="0">
                <a:pos x="T0" y="T1"/>
              </a:cxn>
              <a:cxn ang="0">
                <a:pos x="T2" y="T3"/>
              </a:cxn>
              <a:cxn ang="0">
                <a:pos x="T4" y="T5"/>
              </a:cxn>
              <a:cxn ang="0">
                <a:pos x="T6" y="T7"/>
              </a:cxn>
              <a:cxn ang="0">
                <a:pos x="T8" y="T9"/>
              </a:cxn>
            </a:cxnLst>
            <a:rect l="0" t="0" r="r" b="b"/>
            <a:pathLst>
              <a:path w="226" h="214">
                <a:moveTo>
                  <a:pt x="0" y="214"/>
                </a:moveTo>
                <a:cubicBezTo>
                  <a:pt x="0" y="214"/>
                  <a:pt x="0" y="214"/>
                  <a:pt x="0" y="214"/>
                </a:cubicBezTo>
                <a:cubicBezTo>
                  <a:pt x="76" y="117"/>
                  <a:pt x="153" y="45"/>
                  <a:pt x="226" y="0"/>
                </a:cubicBezTo>
                <a:cubicBezTo>
                  <a:pt x="226" y="1"/>
                  <a:pt x="226" y="1"/>
                  <a:pt x="226" y="1"/>
                </a:cubicBezTo>
                <a:cubicBezTo>
                  <a:pt x="153" y="45"/>
                  <a:pt x="77" y="117"/>
                  <a:pt x="0" y="21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9" name="Freeform 44"/>
          <p:cNvSpPr/>
          <p:nvPr/>
        </p:nvSpPr>
        <p:spPr bwMode="auto">
          <a:xfrm>
            <a:off x="5815013" y="-31750"/>
            <a:ext cx="571500" cy="346075"/>
          </a:xfrm>
          <a:custGeom>
            <a:avLst/>
            <a:gdLst>
              <a:gd name="T0" fmla="*/ 222 w 222"/>
              <a:gd name="T1" fmla="*/ 135 h 135"/>
              <a:gd name="T2" fmla="*/ 0 w 222"/>
              <a:gd name="T3" fmla="*/ 1 h 135"/>
              <a:gd name="T4" fmla="*/ 0 w 222"/>
              <a:gd name="T5" fmla="*/ 0 h 135"/>
              <a:gd name="T6" fmla="*/ 122 w 222"/>
              <a:gd name="T7" fmla="*/ 35 h 135"/>
              <a:gd name="T8" fmla="*/ 222 w 222"/>
              <a:gd name="T9" fmla="*/ 135 h 135"/>
            </a:gdLst>
            <a:ahLst/>
            <a:cxnLst>
              <a:cxn ang="0">
                <a:pos x="T0" y="T1"/>
              </a:cxn>
              <a:cxn ang="0">
                <a:pos x="T2" y="T3"/>
              </a:cxn>
              <a:cxn ang="0">
                <a:pos x="T4" y="T5"/>
              </a:cxn>
              <a:cxn ang="0">
                <a:pos x="T6" y="T7"/>
              </a:cxn>
              <a:cxn ang="0">
                <a:pos x="T8" y="T9"/>
              </a:cxn>
            </a:cxnLst>
            <a:rect l="0" t="0" r="r" b="b"/>
            <a:pathLst>
              <a:path w="222" h="135">
                <a:moveTo>
                  <a:pt x="222" y="135"/>
                </a:moveTo>
                <a:cubicBezTo>
                  <a:pt x="170" y="51"/>
                  <a:pt x="85" y="0"/>
                  <a:pt x="0" y="1"/>
                </a:cubicBezTo>
                <a:cubicBezTo>
                  <a:pt x="0" y="0"/>
                  <a:pt x="0" y="0"/>
                  <a:pt x="0" y="0"/>
                </a:cubicBezTo>
                <a:cubicBezTo>
                  <a:pt x="41" y="0"/>
                  <a:pt x="83" y="12"/>
                  <a:pt x="122" y="35"/>
                </a:cubicBezTo>
                <a:cubicBezTo>
                  <a:pt x="162" y="59"/>
                  <a:pt x="196" y="93"/>
                  <a:pt x="222" y="135"/>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0" name="Freeform 45"/>
          <p:cNvSpPr/>
          <p:nvPr/>
        </p:nvSpPr>
        <p:spPr bwMode="auto">
          <a:xfrm>
            <a:off x="5021263" y="-122238"/>
            <a:ext cx="1365250" cy="436563"/>
          </a:xfrm>
          <a:custGeom>
            <a:avLst/>
            <a:gdLst>
              <a:gd name="T0" fmla="*/ 1 w 531"/>
              <a:gd name="T1" fmla="*/ 147 h 170"/>
              <a:gd name="T2" fmla="*/ 0 w 531"/>
              <a:gd name="T3" fmla="*/ 147 h 170"/>
              <a:gd name="T4" fmla="*/ 261 w 531"/>
              <a:gd name="T5" fmla="*/ 9 h 170"/>
              <a:gd name="T6" fmla="*/ 336 w 531"/>
              <a:gd name="T7" fmla="*/ 15 h 170"/>
              <a:gd name="T8" fmla="*/ 339 w 531"/>
              <a:gd name="T9" fmla="*/ 16 h 170"/>
              <a:gd name="T10" fmla="*/ 410 w 531"/>
              <a:gd name="T11" fmla="*/ 44 h 170"/>
              <a:gd name="T12" fmla="*/ 531 w 531"/>
              <a:gd name="T13" fmla="*/ 170 h 170"/>
              <a:gd name="T14" fmla="*/ 531 w 531"/>
              <a:gd name="T15" fmla="*/ 170 h 170"/>
              <a:gd name="T16" fmla="*/ 261 w 531"/>
              <a:gd name="T17" fmla="*/ 10 h 170"/>
              <a:gd name="T18" fmla="*/ 1 w 531"/>
              <a:gd name="T19" fmla="*/ 14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170">
                <a:moveTo>
                  <a:pt x="1" y="147"/>
                </a:moveTo>
                <a:cubicBezTo>
                  <a:pt x="0" y="147"/>
                  <a:pt x="0" y="147"/>
                  <a:pt x="0" y="147"/>
                </a:cubicBezTo>
                <a:cubicBezTo>
                  <a:pt x="59" y="90"/>
                  <a:pt x="152" y="20"/>
                  <a:pt x="261" y="9"/>
                </a:cubicBezTo>
                <a:cubicBezTo>
                  <a:pt x="285" y="7"/>
                  <a:pt x="311" y="9"/>
                  <a:pt x="336" y="15"/>
                </a:cubicBezTo>
                <a:cubicBezTo>
                  <a:pt x="337" y="15"/>
                  <a:pt x="338" y="15"/>
                  <a:pt x="339" y="16"/>
                </a:cubicBezTo>
                <a:cubicBezTo>
                  <a:pt x="363" y="22"/>
                  <a:pt x="387" y="31"/>
                  <a:pt x="410" y="44"/>
                </a:cubicBezTo>
                <a:cubicBezTo>
                  <a:pt x="460" y="73"/>
                  <a:pt x="502" y="117"/>
                  <a:pt x="531" y="170"/>
                </a:cubicBezTo>
                <a:cubicBezTo>
                  <a:pt x="531" y="170"/>
                  <a:pt x="531" y="170"/>
                  <a:pt x="531" y="170"/>
                </a:cubicBezTo>
                <a:cubicBezTo>
                  <a:pt x="472" y="65"/>
                  <a:pt x="364" y="0"/>
                  <a:pt x="261" y="10"/>
                </a:cubicBezTo>
                <a:cubicBezTo>
                  <a:pt x="152" y="20"/>
                  <a:pt x="59" y="90"/>
                  <a:pt x="1" y="14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1" name="Freeform 46"/>
          <p:cNvSpPr/>
          <p:nvPr/>
        </p:nvSpPr>
        <p:spPr bwMode="auto">
          <a:xfrm>
            <a:off x="4846638" y="-138113"/>
            <a:ext cx="1539875" cy="530225"/>
          </a:xfrm>
          <a:custGeom>
            <a:avLst/>
            <a:gdLst>
              <a:gd name="T0" fmla="*/ 1 w 599"/>
              <a:gd name="T1" fmla="*/ 206 h 206"/>
              <a:gd name="T2" fmla="*/ 0 w 599"/>
              <a:gd name="T3" fmla="*/ 206 h 206"/>
              <a:gd name="T4" fmla="*/ 125 w 599"/>
              <a:gd name="T5" fmla="*/ 88 h 206"/>
              <a:gd name="T6" fmla="*/ 280 w 599"/>
              <a:gd name="T7" fmla="*/ 14 h 206"/>
              <a:gd name="T8" fmla="*/ 451 w 599"/>
              <a:gd name="T9" fmla="*/ 28 h 206"/>
              <a:gd name="T10" fmla="*/ 599 w 599"/>
              <a:gd name="T11" fmla="*/ 176 h 206"/>
              <a:gd name="T12" fmla="*/ 599 w 599"/>
              <a:gd name="T13" fmla="*/ 176 h 206"/>
              <a:gd name="T14" fmla="*/ 451 w 599"/>
              <a:gd name="T15" fmla="*/ 29 h 206"/>
              <a:gd name="T16" fmla="*/ 280 w 599"/>
              <a:gd name="T17" fmla="*/ 15 h 206"/>
              <a:gd name="T18" fmla="*/ 1 w 599"/>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1" y="206"/>
                </a:moveTo>
                <a:cubicBezTo>
                  <a:pt x="0" y="206"/>
                  <a:pt x="0" y="206"/>
                  <a:pt x="0" y="206"/>
                </a:cubicBezTo>
                <a:cubicBezTo>
                  <a:pt x="40" y="159"/>
                  <a:pt x="82" y="119"/>
                  <a:pt x="125" y="88"/>
                </a:cubicBezTo>
                <a:cubicBezTo>
                  <a:pt x="175" y="51"/>
                  <a:pt x="228" y="26"/>
                  <a:pt x="280" y="14"/>
                </a:cubicBezTo>
                <a:cubicBezTo>
                  <a:pt x="339" y="0"/>
                  <a:pt x="400" y="5"/>
                  <a:pt x="451" y="28"/>
                </a:cubicBezTo>
                <a:cubicBezTo>
                  <a:pt x="509" y="54"/>
                  <a:pt x="562" y="106"/>
                  <a:pt x="599" y="176"/>
                </a:cubicBezTo>
                <a:cubicBezTo>
                  <a:pt x="599" y="176"/>
                  <a:pt x="599" y="176"/>
                  <a:pt x="599" y="176"/>
                </a:cubicBezTo>
                <a:cubicBezTo>
                  <a:pt x="561" y="107"/>
                  <a:pt x="509" y="55"/>
                  <a:pt x="451" y="29"/>
                </a:cubicBezTo>
                <a:cubicBezTo>
                  <a:pt x="400" y="6"/>
                  <a:pt x="339" y="1"/>
                  <a:pt x="280" y="15"/>
                </a:cubicBezTo>
                <a:cubicBezTo>
                  <a:pt x="183" y="37"/>
                  <a:pt x="89" y="102"/>
                  <a:pt x="1" y="20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2" name="Freeform 47"/>
          <p:cNvSpPr/>
          <p:nvPr/>
        </p:nvSpPr>
        <p:spPr bwMode="auto">
          <a:xfrm>
            <a:off x="2498725" y="314325"/>
            <a:ext cx="4000500" cy="5697538"/>
          </a:xfrm>
          <a:custGeom>
            <a:avLst/>
            <a:gdLst>
              <a:gd name="T0" fmla="*/ 0 w 1556"/>
              <a:gd name="T1" fmla="*/ 2217 h 2217"/>
              <a:gd name="T2" fmla="*/ 0 w 1556"/>
              <a:gd name="T3" fmla="*/ 2216 h 2217"/>
              <a:gd name="T4" fmla="*/ 299 w 1556"/>
              <a:gd name="T5" fmla="*/ 2104 h 2217"/>
              <a:gd name="T6" fmla="*/ 621 w 1556"/>
              <a:gd name="T7" fmla="*/ 1903 h 2217"/>
              <a:gd name="T8" fmla="*/ 1209 w 1556"/>
              <a:gd name="T9" fmla="*/ 1266 h 2217"/>
              <a:gd name="T10" fmla="*/ 1523 w 1556"/>
              <a:gd name="T11" fmla="*/ 536 h 2217"/>
              <a:gd name="T12" fmla="*/ 1551 w 1556"/>
              <a:gd name="T13" fmla="*/ 234 h 2217"/>
              <a:gd name="T14" fmla="*/ 1511 w 1556"/>
              <a:gd name="T15" fmla="*/ 0 h 2217"/>
              <a:gd name="T16" fmla="*/ 1512 w 1556"/>
              <a:gd name="T17" fmla="*/ 0 h 2217"/>
              <a:gd name="T18" fmla="*/ 1552 w 1556"/>
              <a:gd name="T19" fmla="*/ 233 h 2217"/>
              <a:gd name="T20" fmla="*/ 1524 w 1556"/>
              <a:gd name="T21" fmla="*/ 537 h 2217"/>
              <a:gd name="T22" fmla="*/ 1210 w 1556"/>
              <a:gd name="T23" fmla="*/ 1267 h 2217"/>
              <a:gd name="T24" fmla="*/ 621 w 1556"/>
              <a:gd name="T25" fmla="*/ 1904 h 2217"/>
              <a:gd name="T26" fmla="*/ 300 w 1556"/>
              <a:gd name="T27" fmla="*/ 2104 h 2217"/>
              <a:gd name="T28" fmla="*/ 0 w 1556"/>
              <a:gd name="T29" fmla="*/ 2217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6" h="2217">
                <a:moveTo>
                  <a:pt x="0" y="2217"/>
                </a:moveTo>
                <a:cubicBezTo>
                  <a:pt x="0" y="2216"/>
                  <a:pt x="0" y="2216"/>
                  <a:pt x="0" y="2216"/>
                </a:cubicBezTo>
                <a:cubicBezTo>
                  <a:pt x="97" y="2191"/>
                  <a:pt x="198" y="2154"/>
                  <a:pt x="299" y="2104"/>
                </a:cubicBezTo>
                <a:cubicBezTo>
                  <a:pt x="407" y="2051"/>
                  <a:pt x="515" y="1983"/>
                  <a:pt x="621" y="1903"/>
                </a:cubicBezTo>
                <a:cubicBezTo>
                  <a:pt x="844" y="1733"/>
                  <a:pt x="1048" y="1513"/>
                  <a:pt x="1209" y="1266"/>
                </a:cubicBezTo>
                <a:cubicBezTo>
                  <a:pt x="1365" y="1027"/>
                  <a:pt x="1474" y="775"/>
                  <a:pt x="1523" y="536"/>
                </a:cubicBezTo>
                <a:cubicBezTo>
                  <a:pt x="1545" y="430"/>
                  <a:pt x="1555" y="328"/>
                  <a:pt x="1551" y="234"/>
                </a:cubicBezTo>
                <a:cubicBezTo>
                  <a:pt x="1548" y="148"/>
                  <a:pt x="1535" y="70"/>
                  <a:pt x="1511" y="0"/>
                </a:cubicBezTo>
                <a:cubicBezTo>
                  <a:pt x="1512" y="0"/>
                  <a:pt x="1512" y="0"/>
                  <a:pt x="1512" y="0"/>
                </a:cubicBezTo>
                <a:cubicBezTo>
                  <a:pt x="1536" y="69"/>
                  <a:pt x="1549" y="148"/>
                  <a:pt x="1552" y="233"/>
                </a:cubicBezTo>
                <a:cubicBezTo>
                  <a:pt x="1556" y="328"/>
                  <a:pt x="1546" y="430"/>
                  <a:pt x="1524" y="537"/>
                </a:cubicBezTo>
                <a:cubicBezTo>
                  <a:pt x="1475" y="775"/>
                  <a:pt x="1366" y="1028"/>
                  <a:pt x="1210" y="1267"/>
                </a:cubicBezTo>
                <a:cubicBezTo>
                  <a:pt x="1048" y="1514"/>
                  <a:pt x="845" y="1734"/>
                  <a:pt x="621" y="1904"/>
                </a:cubicBezTo>
                <a:cubicBezTo>
                  <a:pt x="516" y="1984"/>
                  <a:pt x="407" y="2051"/>
                  <a:pt x="300" y="2104"/>
                </a:cubicBezTo>
                <a:cubicBezTo>
                  <a:pt x="198" y="2154"/>
                  <a:pt x="98" y="2192"/>
                  <a:pt x="0" y="221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3" name="Freeform 48"/>
          <p:cNvSpPr/>
          <p:nvPr/>
        </p:nvSpPr>
        <p:spPr bwMode="auto">
          <a:xfrm>
            <a:off x="4510088" y="314325"/>
            <a:ext cx="2089150" cy="4667251"/>
          </a:xfrm>
          <a:custGeom>
            <a:avLst/>
            <a:gdLst>
              <a:gd name="T0" fmla="*/ 0 w 813"/>
              <a:gd name="T1" fmla="*/ 1816 h 1816"/>
              <a:gd name="T2" fmla="*/ 0 w 813"/>
              <a:gd name="T3" fmla="*/ 1815 h 1816"/>
              <a:gd name="T4" fmla="*/ 345 w 813"/>
              <a:gd name="T5" fmla="*/ 1532 h 1816"/>
              <a:gd name="T6" fmla="*/ 651 w 813"/>
              <a:gd name="T7" fmla="*/ 1043 h 1816"/>
              <a:gd name="T8" fmla="*/ 800 w 813"/>
              <a:gd name="T9" fmla="*/ 456 h 1816"/>
              <a:gd name="T10" fmla="*/ 730 w 813"/>
              <a:gd name="T11" fmla="*/ 0 h 1816"/>
              <a:gd name="T12" fmla="*/ 730 w 813"/>
              <a:gd name="T13" fmla="*/ 0 h 1816"/>
              <a:gd name="T14" fmla="*/ 801 w 813"/>
              <a:gd name="T15" fmla="*/ 456 h 1816"/>
              <a:gd name="T16" fmla="*/ 652 w 813"/>
              <a:gd name="T17" fmla="*/ 1043 h 1816"/>
              <a:gd name="T18" fmla="*/ 513 w 813"/>
              <a:gd name="T19" fmla="*/ 1307 h 1816"/>
              <a:gd name="T20" fmla="*/ 346 w 813"/>
              <a:gd name="T21" fmla="*/ 1533 h 1816"/>
              <a:gd name="T22" fmla="*/ 176 w 813"/>
              <a:gd name="T23" fmla="*/ 1697 h 1816"/>
              <a:gd name="T24" fmla="*/ 0 w 813"/>
              <a:gd name="T25"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3" h="1816">
                <a:moveTo>
                  <a:pt x="0" y="1816"/>
                </a:moveTo>
                <a:cubicBezTo>
                  <a:pt x="0" y="1815"/>
                  <a:pt x="0" y="1815"/>
                  <a:pt x="0" y="1815"/>
                </a:cubicBezTo>
                <a:cubicBezTo>
                  <a:pt x="122" y="1749"/>
                  <a:pt x="238" y="1654"/>
                  <a:pt x="345" y="1532"/>
                </a:cubicBezTo>
                <a:cubicBezTo>
                  <a:pt x="467" y="1394"/>
                  <a:pt x="572" y="1225"/>
                  <a:pt x="651" y="1043"/>
                </a:cubicBezTo>
                <a:cubicBezTo>
                  <a:pt x="735" y="849"/>
                  <a:pt x="787" y="646"/>
                  <a:pt x="800" y="456"/>
                </a:cubicBezTo>
                <a:cubicBezTo>
                  <a:pt x="812" y="274"/>
                  <a:pt x="788" y="116"/>
                  <a:pt x="730" y="0"/>
                </a:cubicBezTo>
                <a:cubicBezTo>
                  <a:pt x="730" y="0"/>
                  <a:pt x="730" y="0"/>
                  <a:pt x="730" y="0"/>
                </a:cubicBezTo>
                <a:cubicBezTo>
                  <a:pt x="789" y="116"/>
                  <a:pt x="813" y="274"/>
                  <a:pt x="801" y="456"/>
                </a:cubicBezTo>
                <a:cubicBezTo>
                  <a:pt x="788" y="646"/>
                  <a:pt x="736" y="849"/>
                  <a:pt x="652" y="1043"/>
                </a:cubicBezTo>
                <a:cubicBezTo>
                  <a:pt x="612" y="1135"/>
                  <a:pt x="566" y="1224"/>
                  <a:pt x="513" y="1307"/>
                </a:cubicBezTo>
                <a:cubicBezTo>
                  <a:pt x="462" y="1389"/>
                  <a:pt x="406" y="1464"/>
                  <a:pt x="346" y="1533"/>
                </a:cubicBezTo>
                <a:cubicBezTo>
                  <a:pt x="292" y="1594"/>
                  <a:pt x="235" y="1649"/>
                  <a:pt x="176" y="1697"/>
                </a:cubicBezTo>
                <a:cubicBezTo>
                  <a:pt x="119" y="1744"/>
                  <a:pt x="60" y="1784"/>
                  <a:pt x="0" y="18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4" name="Freeform 49"/>
          <p:cNvSpPr/>
          <p:nvPr/>
        </p:nvSpPr>
        <p:spPr bwMode="auto">
          <a:xfrm>
            <a:off x="5141913" y="314325"/>
            <a:ext cx="1485900" cy="3271838"/>
          </a:xfrm>
          <a:custGeom>
            <a:avLst/>
            <a:gdLst>
              <a:gd name="T0" fmla="*/ 0 w 578"/>
              <a:gd name="T1" fmla="*/ 1273 h 1273"/>
              <a:gd name="T2" fmla="*/ 0 w 578"/>
              <a:gd name="T3" fmla="*/ 1272 h 1273"/>
              <a:gd name="T4" fmla="*/ 216 w 578"/>
              <a:gd name="T5" fmla="*/ 1134 h 1273"/>
              <a:gd name="T6" fmla="*/ 437 w 578"/>
              <a:gd name="T7" fmla="*/ 825 h 1273"/>
              <a:gd name="T8" fmla="*/ 565 w 578"/>
              <a:gd name="T9" fmla="*/ 379 h 1273"/>
              <a:gd name="T10" fmla="*/ 484 w 578"/>
              <a:gd name="T11" fmla="*/ 0 h 1273"/>
              <a:gd name="T12" fmla="*/ 484 w 578"/>
              <a:gd name="T13" fmla="*/ 0 h 1273"/>
              <a:gd name="T14" fmla="*/ 566 w 578"/>
              <a:gd name="T15" fmla="*/ 379 h 1273"/>
              <a:gd name="T16" fmla="*/ 438 w 578"/>
              <a:gd name="T17" fmla="*/ 825 h 1273"/>
              <a:gd name="T18" fmla="*/ 217 w 578"/>
              <a:gd name="T19" fmla="*/ 1134 h 1273"/>
              <a:gd name="T20" fmla="*/ 0 w 578"/>
              <a:gd name="T21" fmla="*/ 127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1273">
                <a:moveTo>
                  <a:pt x="0" y="1273"/>
                </a:moveTo>
                <a:cubicBezTo>
                  <a:pt x="0" y="1272"/>
                  <a:pt x="0" y="1272"/>
                  <a:pt x="0" y="1272"/>
                </a:cubicBezTo>
                <a:cubicBezTo>
                  <a:pt x="71" y="1249"/>
                  <a:pt x="146" y="1201"/>
                  <a:pt x="216" y="1134"/>
                </a:cubicBezTo>
                <a:cubicBezTo>
                  <a:pt x="301" y="1053"/>
                  <a:pt x="377" y="946"/>
                  <a:pt x="437" y="825"/>
                </a:cubicBezTo>
                <a:cubicBezTo>
                  <a:pt x="509" y="680"/>
                  <a:pt x="553" y="525"/>
                  <a:pt x="565" y="379"/>
                </a:cubicBezTo>
                <a:cubicBezTo>
                  <a:pt x="577" y="219"/>
                  <a:pt x="548" y="85"/>
                  <a:pt x="484" y="0"/>
                </a:cubicBezTo>
                <a:cubicBezTo>
                  <a:pt x="484" y="0"/>
                  <a:pt x="484" y="0"/>
                  <a:pt x="484" y="0"/>
                </a:cubicBezTo>
                <a:cubicBezTo>
                  <a:pt x="549" y="84"/>
                  <a:pt x="578" y="219"/>
                  <a:pt x="566" y="379"/>
                </a:cubicBezTo>
                <a:cubicBezTo>
                  <a:pt x="554" y="526"/>
                  <a:pt x="510" y="680"/>
                  <a:pt x="438" y="825"/>
                </a:cubicBezTo>
                <a:cubicBezTo>
                  <a:pt x="378" y="947"/>
                  <a:pt x="301" y="1054"/>
                  <a:pt x="217" y="1134"/>
                </a:cubicBezTo>
                <a:cubicBezTo>
                  <a:pt x="146" y="1202"/>
                  <a:pt x="71" y="1250"/>
                  <a:pt x="0" y="127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5" name="Freeform 52"/>
          <p:cNvSpPr/>
          <p:nvPr/>
        </p:nvSpPr>
        <p:spPr bwMode="auto">
          <a:xfrm>
            <a:off x="4495800" y="-134938"/>
            <a:ext cx="1890713" cy="1108075"/>
          </a:xfrm>
          <a:custGeom>
            <a:avLst/>
            <a:gdLst>
              <a:gd name="T0" fmla="*/ 1 w 735"/>
              <a:gd name="T1" fmla="*/ 431 h 431"/>
              <a:gd name="T2" fmla="*/ 0 w 735"/>
              <a:gd name="T3" fmla="*/ 430 h 431"/>
              <a:gd name="T4" fmla="*/ 97 w 735"/>
              <a:gd name="T5" fmla="*/ 260 h 431"/>
              <a:gd name="T6" fmla="*/ 269 w 735"/>
              <a:gd name="T7" fmla="*/ 85 h 431"/>
              <a:gd name="T8" fmla="*/ 507 w 735"/>
              <a:gd name="T9" fmla="*/ 8 h 431"/>
              <a:gd name="T10" fmla="*/ 735 w 735"/>
              <a:gd name="T11" fmla="*/ 175 h 431"/>
              <a:gd name="T12" fmla="*/ 734 w 735"/>
              <a:gd name="T13" fmla="*/ 175 h 431"/>
              <a:gd name="T14" fmla="*/ 507 w 735"/>
              <a:gd name="T15" fmla="*/ 9 h 431"/>
              <a:gd name="T16" fmla="*/ 269 w 735"/>
              <a:gd name="T17" fmla="*/ 85 h 431"/>
              <a:gd name="T18" fmla="*/ 98 w 735"/>
              <a:gd name="T19" fmla="*/ 261 h 431"/>
              <a:gd name="T20" fmla="*/ 1 w 735"/>
              <a:gd name="T2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431">
                <a:moveTo>
                  <a:pt x="1" y="431"/>
                </a:moveTo>
                <a:cubicBezTo>
                  <a:pt x="0" y="430"/>
                  <a:pt x="0" y="430"/>
                  <a:pt x="0" y="430"/>
                </a:cubicBezTo>
                <a:cubicBezTo>
                  <a:pt x="27" y="370"/>
                  <a:pt x="60" y="313"/>
                  <a:pt x="97" y="260"/>
                </a:cubicBezTo>
                <a:cubicBezTo>
                  <a:pt x="149" y="188"/>
                  <a:pt x="207" y="129"/>
                  <a:pt x="269" y="85"/>
                </a:cubicBezTo>
                <a:cubicBezTo>
                  <a:pt x="325" y="45"/>
                  <a:pt x="411" y="0"/>
                  <a:pt x="507" y="8"/>
                </a:cubicBezTo>
                <a:cubicBezTo>
                  <a:pt x="596" y="15"/>
                  <a:pt x="684" y="79"/>
                  <a:pt x="735" y="175"/>
                </a:cubicBezTo>
                <a:cubicBezTo>
                  <a:pt x="734" y="175"/>
                  <a:pt x="734" y="175"/>
                  <a:pt x="734" y="175"/>
                </a:cubicBezTo>
                <a:cubicBezTo>
                  <a:pt x="683" y="80"/>
                  <a:pt x="596" y="16"/>
                  <a:pt x="507" y="9"/>
                </a:cubicBezTo>
                <a:cubicBezTo>
                  <a:pt x="412" y="1"/>
                  <a:pt x="325" y="46"/>
                  <a:pt x="269" y="85"/>
                </a:cubicBezTo>
                <a:cubicBezTo>
                  <a:pt x="207" y="129"/>
                  <a:pt x="150" y="188"/>
                  <a:pt x="98" y="261"/>
                </a:cubicBezTo>
                <a:cubicBezTo>
                  <a:pt x="61" y="313"/>
                  <a:pt x="28" y="370"/>
                  <a:pt x="1" y="43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6" name="Freeform 53"/>
          <p:cNvSpPr/>
          <p:nvPr/>
        </p:nvSpPr>
        <p:spPr bwMode="auto">
          <a:xfrm>
            <a:off x="5403850" y="314325"/>
            <a:ext cx="1200150" cy="3603626"/>
          </a:xfrm>
          <a:custGeom>
            <a:avLst/>
            <a:gdLst>
              <a:gd name="T0" fmla="*/ 1 w 467"/>
              <a:gd name="T1" fmla="*/ 1402 h 1402"/>
              <a:gd name="T2" fmla="*/ 0 w 467"/>
              <a:gd name="T3" fmla="*/ 1401 h 1402"/>
              <a:gd name="T4" fmla="*/ 218 w 467"/>
              <a:gd name="T5" fmla="*/ 1146 h 1402"/>
              <a:gd name="T6" fmla="*/ 397 w 467"/>
              <a:gd name="T7" fmla="*/ 766 h 1402"/>
              <a:gd name="T8" fmla="*/ 465 w 467"/>
              <a:gd name="T9" fmla="*/ 335 h 1402"/>
              <a:gd name="T10" fmla="*/ 382 w 467"/>
              <a:gd name="T11" fmla="*/ 0 h 1402"/>
              <a:gd name="T12" fmla="*/ 382 w 467"/>
              <a:gd name="T13" fmla="*/ 0 h 1402"/>
              <a:gd name="T14" fmla="*/ 466 w 467"/>
              <a:gd name="T15" fmla="*/ 335 h 1402"/>
              <a:gd name="T16" fmla="*/ 449 w 467"/>
              <a:gd name="T17" fmla="*/ 550 h 1402"/>
              <a:gd name="T18" fmla="*/ 397 w 467"/>
              <a:gd name="T19" fmla="*/ 766 h 1402"/>
              <a:gd name="T20" fmla="*/ 219 w 467"/>
              <a:gd name="T21" fmla="*/ 1146 h 1402"/>
              <a:gd name="T22" fmla="*/ 1 w 467"/>
              <a:gd name="T23" fmla="*/ 1402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1402">
                <a:moveTo>
                  <a:pt x="1" y="1402"/>
                </a:moveTo>
                <a:cubicBezTo>
                  <a:pt x="0" y="1401"/>
                  <a:pt x="0" y="1401"/>
                  <a:pt x="0" y="1401"/>
                </a:cubicBezTo>
                <a:cubicBezTo>
                  <a:pt x="80" y="1333"/>
                  <a:pt x="153" y="1247"/>
                  <a:pt x="218" y="1146"/>
                </a:cubicBezTo>
                <a:cubicBezTo>
                  <a:pt x="294" y="1030"/>
                  <a:pt x="354" y="902"/>
                  <a:pt x="397" y="766"/>
                </a:cubicBezTo>
                <a:cubicBezTo>
                  <a:pt x="443" y="619"/>
                  <a:pt x="467" y="470"/>
                  <a:pt x="465" y="335"/>
                </a:cubicBezTo>
                <a:cubicBezTo>
                  <a:pt x="463" y="198"/>
                  <a:pt x="434" y="83"/>
                  <a:pt x="382" y="0"/>
                </a:cubicBezTo>
                <a:cubicBezTo>
                  <a:pt x="382" y="0"/>
                  <a:pt x="382" y="0"/>
                  <a:pt x="382" y="0"/>
                </a:cubicBezTo>
                <a:cubicBezTo>
                  <a:pt x="435" y="82"/>
                  <a:pt x="463" y="198"/>
                  <a:pt x="466" y="335"/>
                </a:cubicBezTo>
                <a:cubicBezTo>
                  <a:pt x="467" y="404"/>
                  <a:pt x="461" y="477"/>
                  <a:pt x="449" y="550"/>
                </a:cubicBezTo>
                <a:cubicBezTo>
                  <a:pt x="438" y="621"/>
                  <a:pt x="420" y="694"/>
                  <a:pt x="397" y="766"/>
                </a:cubicBezTo>
                <a:cubicBezTo>
                  <a:pt x="354" y="903"/>
                  <a:pt x="294" y="1030"/>
                  <a:pt x="219" y="1146"/>
                </a:cubicBezTo>
                <a:cubicBezTo>
                  <a:pt x="154" y="1247"/>
                  <a:pt x="80" y="1333"/>
                  <a:pt x="1" y="1402"/>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7" name="Freeform 54"/>
          <p:cNvSpPr/>
          <p:nvPr/>
        </p:nvSpPr>
        <p:spPr bwMode="auto">
          <a:xfrm>
            <a:off x="5116513" y="85725"/>
            <a:ext cx="1312863" cy="228600"/>
          </a:xfrm>
          <a:custGeom>
            <a:avLst/>
            <a:gdLst>
              <a:gd name="T0" fmla="*/ 1 w 511"/>
              <a:gd name="T1" fmla="*/ 70 h 89"/>
              <a:gd name="T2" fmla="*/ 0 w 511"/>
              <a:gd name="T3" fmla="*/ 70 h 89"/>
              <a:gd name="T4" fmla="*/ 35 w 511"/>
              <a:gd name="T5" fmla="*/ 62 h 89"/>
              <a:gd name="T6" fmla="*/ 364 w 511"/>
              <a:gd name="T7" fmla="*/ 7 h 89"/>
              <a:gd name="T8" fmla="*/ 489 w 511"/>
              <a:gd name="T9" fmla="*/ 14 h 89"/>
              <a:gd name="T10" fmla="*/ 507 w 511"/>
              <a:gd name="T11" fmla="*/ 35 h 89"/>
              <a:gd name="T12" fmla="*/ 494 w 511"/>
              <a:gd name="T13" fmla="*/ 89 h 89"/>
              <a:gd name="T14" fmla="*/ 494 w 511"/>
              <a:gd name="T15" fmla="*/ 89 h 89"/>
              <a:gd name="T16" fmla="*/ 506 w 511"/>
              <a:gd name="T17" fmla="*/ 35 h 89"/>
              <a:gd name="T18" fmla="*/ 488 w 511"/>
              <a:gd name="T19" fmla="*/ 15 h 89"/>
              <a:gd name="T20" fmla="*/ 364 w 511"/>
              <a:gd name="T21" fmla="*/ 8 h 89"/>
              <a:gd name="T22" fmla="*/ 35 w 511"/>
              <a:gd name="T23" fmla="*/ 63 h 89"/>
              <a:gd name="T24" fmla="*/ 1 w 511"/>
              <a:gd name="T25"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89">
                <a:moveTo>
                  <a:pt x="1" y="70"/>
                </a:moveTo>
                <a:cubicBezTo>
                  <a:pt x="0" y="70"/>
                  <a:pt x="0" y="70"/>
                  <a:pt x="0" y="70"/>
                </a:cubicBezTo>
                <a:cubicBezTo>
                  <a:pt x="12" y="67"/>
                  <a:pt x="23" y="65"/>
                  <a:pt x="35" y="62"/>
                </a:cubicBezTo>
                <a:cubicBezTo>
                  <a:pt x="150" y="38"/>
                  <a:pt x="259" y="16"/>
                  <a:pt x="364" y="7"/>
                </a:cubicBezTo>
                <a:cubicBezTo>
                  <a:pt x="408" y="3"/>
                  <a:pt x="457" y="0"/>
                  <a:pt x="489" y="14"/>
                </a:cubicBezTo>
                <a:cubicBezTo>
                  <a:pt x="498" y="18"/>
                  <a:pt x="504" y="25"/>
                  <a:pt x="507" y="35"/>
                </a:cubicBezTo>
                <a:cubicBezTo>
                  <a:pt x="511" y="51"/>
                  <a:pt x="507" y="71"/>
                  <a:pt x="494" y="89"/>
                </a:cubicBezTo>
                <a:cubicBezTo>
                  <a:pt x="494" y="89"/>
                  <a:pt x="494" y="89"/>
                  <a:pt x="494" y="89"/>
                </a:cubicBezTo>
                <a:cubicBezTo>
                  <a:pt x="506" y="70"/>
                  <a:pt x="510" y="51"/>
                  <a:pt x="506" y="35"/>
                </a:cubicBezTo>
                <a:cubicBezTo>
                  <a:pt x="503" y="26"/>
                  <a:pt x="497" y="19"/>
                  <a:pt x="488" y="15"/>
                </a:cubicBezTo>
                <a:cubicBezTo>
                  <a:pt x="457" y="1"/>
                  <a:pt x="408" y="4"/>
                  <a:pt x="364" y="8"/>
                </a:cubicBezTo>
                <a:cubicBezTo>
                  <a:pt x="259" y="17"/>
                  <a:pt x="150" y="39"/>
                  <a:pt x="35" y="63"/>
                </a:cubicBezTo>
                <a:cubicBezTo>
                  <a:pt x="24" y="66"/>
                  <a:pt x="12" y="68"/>
                  <a:pt x="1" y="7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8" name="Freeform 55"/>
          <p:cNvSpPr/>
          <p:nvPr/>
        </p:nvSpPr>
        <p:spPr bwMode="auto">
          <a:xfrm>
            <a:off x="3079750" y="314325"/>
            <a:ext cx="3306763" cy="2249488"/>
          </a:xfrm>
          <a:custGeom>
            <a:avLst/>
            <a:gdLst>
              <a:gd name="T0" fmla="*/ 0 w 1286"/>
              <a:gd name="T1" fmla="*/ 875 h 875"/>
              <a:gd name="T2" fmla="*/ 0 w 1286"/>
              <a:gd name="T3" fmla="*/ 875 h 875"/>
              <a:gd name="T4" fmla="*/ 491 w 1286"/>
              <a:gd name="T5" fmla="*/ 640 h 875"/>
              <a:gd name="T6" fmla="*/ 713 w 1286"/>
              <a:gd name="T7" fmla="*/ 515 h 875"/>
              <a:gd name="T8" fmla="*/ 813 w 1286"/>
              <a:gd name="T9" fmla="*/ 452 h 875"/>
              <a:gd name="T10" fmla="*/ 842 w 1286"/>
              <a:gd name="T11" fmla="*/ 434 h 875"/>
              <a:gd name="T12" fmla="*/ 904 w 1286"/>
              <a:gd name="T13" fmla="*/ 391 h 875"/>
              <a:gd name="T14" fmla="*/ 999 w 1286"/>
              <a:gd name="T15" fmla="*/ 316 h 875"/>
              <a:gd name="T16" fmla="*/ 1058 w 1286"/>
              <a:gd name="T17" fmla="*/ 274 h 875"/>
              <a:gd name="T18" fmla="*/ 1173 w 1286"/>
              <a:gd name="T19" fmla="*/ 168 h 875"/>
              <a:gd name="T20" fmla="*/ 1286 w 1286"/>
              <a:gd name="T21" fmla="*/ 0 h 875"/>
              <a:gd name="T22" fmla="*/ 1286 w 1286"/>
              <a:gd name="T23" fmla="*/ 0 h 875"/>
              <a:gd name="T24" fmla="*/ 1173 w 1286"/>
              <a:gd name="T25" fmla="*/ 169 h 875"/>
              <a:gd name="T26" fmla="*/ 1059 w 1286"/>
              <a:gd name="T27" fmla="*/ 274 h 875"/>
              <a:gd name="T28" fmla="*/ 999 w 1286"/>
              <a:gd name="T29" fmla="*/ 317 h 875"/>
              <a:gd name="T30" fmla="*/ 904 w 1286"/>
              <a:gd name="T31" fmla="*/ 391 h 875"/>
              <a:gd name="T32" fmla="*/ 843 w 1286"/>
              <a:gd name="T33" fmla="*/ 435 h 875"/>
              <a:gd name="T34" fmla="*/ 813 w 1286"/>
              <a:gd name="T35" fmla="*/ 453 h 875"/>
              <a:gd name="T36" fmla="*/ 713 w 1286"/>
              <a:gd name="T37" fmla="*/ 515 h 875"/>
              <a:gd name="T38" fmla="*/ 491 w 1286"/>
              <a:gd name="T39" fmla="*/ 641 h 875"/>
              <a:gd name="T40" fmla="*/ 0 w 1286"/>
              <a:gd name="T41" fmla="*/ 875 h 875"/>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7768 w 10000"/>
              <a:gd name="connsiteY7" fmla="*/ 3611 h 10000"/>
              <a:gd name="connsiteX8" fmla="*/ 8227 w 10000"/>
              <a:gd name="connsiteY8" fmla="*/ 3131 h 10000"/>
              <a:gd name="connsiteX9" fmla="*/ 9121 w 10000"/>
              <a:gd name="connsiteY9" fmla="*/ 1920 h 10000"/>
              <a:gd name="connsiteX10" fmla="*/ 10000 w 10000"/>
              <a:gd name="connsiteY10" fmla="*/ 0 h 10000"/>
              <a:gd name="connsiteX11" fmla="*/ 10000 w 10000"/>
              <a:gd name="connsiteY11" fmla="*/ 0 h 10000"/>
              <a:gd name="connsiteX12" fmla="*/ 9121 w 10000"/>
              <a:gd name="connsiteY12" fmla="*/ 1931 h 10000"/>
              <a:gd name="connsiteX13" fmla="*/ 8235 w 10000"/>
              <a:gd name="connsiteY13" fmla="*/ 3131 h 10000"/>
              <a:gd name="connsiteX14" fmla="*/ 7030 w 10000"/>
              <a:gd name="connsiteY14" fmla="*/ 4469 h 10000"/>
              <a:gd name="connsiteX15" fmla="*/ 6555 w 10000"/>
              <a:gd name="connsiteY15" fmla="*/ 4971 h 10000"/>
              <a:gd name="connsiteX16" fmla="*/ 6322 w 10000"/>
              <a:gd name="connsiteY16" fmla="*/ 5177 h 10000"/>
              <a:gd name="connsiteX17" fmla="*/ 5544 w 10000"/>
              <a:gd name="connsiteY17" fmla="*/ 5886 h 10000"/>
              <a:gd name="connsiteX18" fmla="*/ 3818 w 10000"/>
              <a:gd name="connsiteY18" fmla="*/ 7326 h 10000"/>
              <a:gd name="connsiteX19" fmla="*/ 0 w 10000"/>
              <a:gd name="connsiteY19" fmla="*/ 10000 h 10000"/>
              <a:gd name="connsiteX0-1" fmla="*/ 0 w 10000"/>
              <a:gd name="connsiteY0-2" fmla="*/ 10000 h 10000"/>
              <a:gd name="connsiteX1-3" fmla="*/ 0 w 10000"/>
              <a:gd name="connsiteY1-4" fmla="*/ 10000 h 10000"/>
              <a:gd name="connsiteX2-5" fmla="*/ 3818 w 10000"/>
              <a:gd name="connsiteY2-6" fmla="*/ 7314 h 10000"/>
              <a:gd name="connsiteX3-7" fmla="*/ 5544 w 10000"/>
              <a:gd name="connsiteY3-8" fmla="*/ 5886 h 10000"/>
              <a:gd name="connsiteX4-9" fmla="*/ 6322 w 10000"/>
              <a:gd name="connsiteY4-10" fmla="*/ 5166 h 10000"/>
              <a:gd name="connsiteX5-11" fmla="*/ 6547 w 10000"/>
              <a:gd name="connsiteY5-12" fmla="*/ 4960 h 10000"/>
              <a:gd name="connsiteX6-13" fmla="*/ 7030 w 10000"/>
              <a:gd name="connsiteY6-14" fmla="*/ 4469 h 10000"/>
              <a:gd name="connsiteX7-15" fmla="*/ 8227 w 10000"/>
              <a:gd name="connsiteY7-16" fmla="*/ 3131 h 10000"/>
              <a:gd name="connsiteX8-17" fmla="*/ 9121 w 10000"/>
              <a:gd name="connsiteY8-18" fmla="*/ 1920 h 10000"/>
              <a:gd name="connsiteX9-19" fmla="*/ 10000 w 10000"/>
              <a:gd name="connsiteY9-20" fmla="*/ 0 h 10000"/>
              <a:gd name="connsiteX10-21" fmla="*/ 10000 w 10000"/>
              <a:gd name="connsiteY10-22" fmla="*/ 0 h 10000"/>
              <a:gd name="connsiteX11-23" fmla="*/ 9121 w 10000"/>
              <a:gd name="connsiteY11-24" fmla="*/ 1931 h 10000"/>
              <a:gd name="connsiteX12-25" fmla="*/ 8235 w 10000"/>
              <a:gd name="connsiteY12-26" fmla="*/ 3131 h 10000"/>
              <a:gd name="connsiteX13-27" fmla="*/ 7030 w 10000"/>
              <a:gd name="connsiteY13-28" fmla="*/ 4469 h 10000"/>
              <a:gd name="connsiteX14-29" fmla="*/ 6555 w 10000"/>
              <a:gd name="connsiteY14-30" fmla="*/ 4971 h 10000"/>
              <a:gd name="connsiteX15-31" fmla="*/ 6322 w 10000"/>
              <a:gd name="connsiteY15-32" fmla="*/ 5177 h 10000"/>
              <a:gd name="connsiteX16-33" fmla="*/ 5544 w 10000"/>
              <a:gd name="connsiteY16-34" fmla="*/ 5886 h 10000"/>
              <a:gd name="connsiteX17-35" fmla="*/ 3818 w 10000"/>
              <a:gd name="connsiteY17-36" fmla="*/ 7326 h 10000"/>
              <a:gd name="connsiteX18-37" fmla="*/ 0 w 10000"/>
              <a:gd name="connsiteY18-38" fmla="*/ 10000 h 10000"/>
              <a:gd name="connsiteX0-39" fmla="*/ 0 w 10000"/>
              <a:gd name="connsiteY0-40" fmla="*/ 10000 h 10000"/>
              <a:gd name="connsiteX1-41" fmla="*/ 0 w 10000"/>
              <a:gd name="connsiteY1-42" fmla="*/ 10000 h 10000"/>
              <a:gd name="connsiteX2-43" fmla="*/ 3818 w 10000"/>
              <a:gd name="connsiteY2-44" fmla="*/ 7314 h 10000"/>
              <a:gd name="connsiteX3-45" fmla="*/ 5544 w 10000"/>
              <a:gd name="connsiteY3-46" fmla="*/ 5886 h 10000"/>
              <a:gd name="connsiteX4-47" fmla="*/ 6322 w 10000"/>
              <a:gd name="connsiteY4-48" fmla="*/ 5166 h 10000"/>
              <a:gd name="connsiteX5-49" fmla="*/ 6547 w 10000"/>
              <a:gd name="connsiteY5-50" fmla="*/ 4960 h 10000"/>
              <a:gd name="connsiteX6-51" fmla="*/ 7030 w 10000"/>
              <a:gd name="connsiteY6-52" fmla="*/ 4469 h 10000"/>
              <a:gd name="connsiteX7-53" fmla="*/ 8227 w 10000"/>
              <a:gd name="connsiteY7-54" fmla="*/ 3131 h 10000"/>
              <a:gd name="connsiteX8-55" fmla="*/ 9121 w 10000"/>
              <a:gd name="connsiteY8-56" fmla="*/ 1920 h 10000"/>
              <a:gd name="connsiteX9-57" fmla="*/ 10000 w 10000"/>
              <a:gd name="connsiteY9-58" fmla="*/ 0 h 10000"/>
              <a:gd name="connsiteX10-59" fmla="*/ 10000 w 10000"/>
              <a:gd name="connsiteY10-60" fmla="*/ 0 h 10000"/>
              <a:gd name="connsiteX11-61" fmla="*/ 9121 w 10000"/>
              <a:gd name="connsiteY11-62" fmla="*/ 1931 h 10000"/>
              <a:gd name="connsiteX12-63" fmla="*/ 8235 w 10000"/>
              <a:gd name="connsiteY12-64" fmla="*/ 3131 h 10000"/>
              <a:gd name="connsiteX13-65" fmla="*/ 7030 w 10000"/>
              <a:gd name="connsiteY13-66" fmla="*/ 4469 h 10000"/>
              <a:gd name="connsiteX14-67" fmla="*/ 6322 w 10000"/>
              <a:gd name="connsiteY14-68" fmla="*/ 5177 h 10000"/>
              <a:gd name="connsiteX15-69" fmla="*/ 5544 w 10000"/>
              <a:gd name="connsiteY15-70" fmla="*/ 5886 h 10000"/>
              <a:gd name="connsiteX16-71" fmla="*/ 3818 w 10000"/>
              <a:gd name="connsiteY16-72" fmla="*/ 7326 h 10000"/>
              <a:gd name="connsiteX17-73" fmla="*/ 0 w 10000"/>
              <a:gd name="connsiteY17-74" fmla="*/ 10000 h 10000"/>
              <a:gd name="connsiteX0-75" fmla="*/ 0 w 10000"/>
              <a:gd name="connsiteY0-76" fmla="*/ 10000 h 10000"/>
              <a:gd name="connsiteX1-77" fmla="*/ 0 w 10000"/>
              <a:gd name="connsiteY1-78" fmla="*/ 10000 h 10000"/>
              <a:gd name="connsiteX2-79" fmla="*/ 3818 w 10000"/>
              <a:gd name="connsiteY2-80" fmla="*/ 7314 h 10000"/>
              <a:gd name="connsiteX3-81" fmla="*/ 5544 w 10000"/>
              <a:gd name="connsiteY3-82" fmla="*/ 5886 h 10000"/>
              <a:gd name="connsiteX4-83" fmla="*/ 6322 w 10000"/>
              <a:gd name="connsiteY4-84" fmla="*/ 5166 h 10000"/>
              <a:gd name="connsiteX5-85" fmla="*/ 7030 w 10000"/>
              <a:gd name="connsiteY5-86" fmla="*/ 4469 h 10000"/>
              <a:gd name="connsiteX6-87" fmla="*/ 8227 w 10000"/>
              <a:gd name="connsiteY6-88" fmla="*/ 3131 h 10000"/>
              <a:gd name="connsiteX7-89" fmla="*/ 9121 w 10000"/>
              <a:gd name="connsiteY7-90" fmla="*/ 1920 h 10000"/>
              <a:gd name="connsiteX8-91" fmla="*/ 10000 w 10000"/>
              <a:gd name="connsiteY8-92" fmla="*/ 0 h 10000"/>
              <a:gd name="connsiteX9-93" fmla="*/ 10000 w 10000"/>
              <a:gd name="connsiteY9-94" fmla="*/ 0 h 10000"/>
              <a:gd name="connsiteX10-95" fmla="*/ 9121 w 10000"/>
              <a:gd name="connsiteY10-96" fmla="*/ 1931 h 10000"/>
              <a:gd name="connsiteX11-97" fmla="*/ 8235 w 10000"/>
              <a:gd name="connsiteY11-98" fmla="*/ 3131 h 10000"/>
              <a:gd name="connsiteX12-99" fmla="*/ 7030 w 10000"/>
              <a:gd name="connsiteY12-100" fmla="*/ 4469 h 10000"/>
              <a:gd name="connsiteX13-101" fmla="*/ 6322 w 10000"/>
              <a:gd name="connsiteY13-102" fmla="*/ 5177 h 10000"/>
              <a:gd name="connsiteX14-103" fmla="*/ 5544 w 10000"/>
              <a:gd name="connsiteY14-104" fmla="*/ 5886 h 10000"/>
              <a:gd name="connsiteX15-105" fmla="*/ 3818 w 10000"/>
              <a:gd name="connsiteY15-106" fmla="*/ 7326 h 10000"/>
              <a:gd name="connsiteX16-107" fmla="*/ 0 w 10000"/>
              <a:gd name="connsiteY16-10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0000" h="10000">
                <a:moveTo>
                  <a:pt x="0" y="10000"/>
                </a:moveTo>
                <a:lnTo>
                  <a:pt x="0" y="10000"/>
                </a:lnTo>
                <a:cubicBezTo>
                  <a:pt x="1337" y="9166"/>
                  <a:pt x="2621" y="8263"/>
                  <a:pt x="3818" y="7314"/>
                </a:cubicBezTo>
                <a:cubicBezTo>
                  <a:pt x="4417" y="6846"/>
                  <a:pt x="5000" y="6366"/>
                  <a:pt x="5544" y="5886"/>
                </a:cubicBezTo>
                <a:cubicBezTo>
                  <a:pt x="5801" y="5657"/>
                  <a:pt x="6074" y="5402"/>
                  <a:pt x="6322" y="5166"/>
                </a:cubicBezTo>
                <a:cubicBezTo>
                  <a:pt x="6570" y="4930"/>
                  <a:pt x="6713" y="4808"/>
                  <a:pt x="7030" y="4469"/>
                </a:cubicBezTo>
                <a:cubicBezTo>
                  <a:pt x="7347" y="4130"/>
                  <a:pt x="7879" y="3556"/>
                  <a:pt x="8227" y="3131"/>
                </a:cubicBezTo>
                <a:cubicBezTo>
                  <a:pt x="8576" y="2706"/>
                  <a:pt x="8872" y="2309"/>
                  <a:pt x="9121" y="1920"/>
                </a:cubicBezTo>
                <a:cubicBezTo>
                  <a:pt x="9580" y="1211"/>
                  <a:pt x="9876" y="560"/>
                  <a:pt x="10000" y="0"/>
                </a:cubicBezTo>
                <a:lnTo>
                  <a:pt x="10000" y="0"/>
                </a:lnTo>
                <a:cubicBezTo>
                  <a:pt x="9883" y="560"/>
                  <a:pt x="9588" y="1211"/>
                  <a:pt x="9121" y="1931"/>
                </a:cubicBezTo>
                <a:cubicBezTo>
                  <a:pt x="8872" y="2320"/>
                  <a:pt x="8577" y="2720"/>
                  <a:pt x="8235" y="3131"/>
                </a:cubicBezTo>
                <a:cubicBezTo>
                  <a:pt x="7887" y="3554"/>
                  <a:pt x="7310" y="4162"/>
                  <a:pt x="7030" y="4469"/>
                </a:cubicBezTo>
                <a:cubicBezTo>
                  <a:pt x="6711" y="4810"/>
                  <a:pt x="6570" y="4941"/>
                  <a:pt x="6322" y="5177"/>
                </a:cubicBezTo>
                <a:cubicBezTo>
                  <a:pt x="6065" y="5417"/>
                  <a:pt x="5801" y="5657"/>
                  <a:pt x="5544" y="5886"/>
                </a:cubicBezTo>
                <a:cubicBezTo>
                  <a:pt x="5000" y="6366"/>
                  <a:pt x="4425" y="6857"/>
                  <a:pt x="3818" y="7326"/>
                </a:cubicBezTo>
                <a:cubicBezTo>
                  <a:pt x="2621" y="8263"/>
                  <a:pt x="1337" y="9166"/>
                  <a:pt x="0" y="1000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9" name="Freeform 56"/>
          <p:cNvSpPr/>
          <p:nvPr/>
        </p:nvSpPr>
        <p:spPr bwMode="auto">
          <a:xfrm>
            <a:off x="4378325" y="314325"/>
            <a:ext cx="2008188" cy="1436688"/>
          </a:xfrm>
          <a:custGeom>
            <a:avLst/>
            <a:gdLst>
              <a:gd name="T0" fmla="*/ 0 w 781"/>
              <a:gd name="T1" fmla="*/ 559 h 559"/>
              <a:gd name="T2" fmla="*/ 0 w 781"/>
              <a:gd name="T3" fmla="*/ 558 h 559"/>
              <a:gd name="T4" fmla="*/ 163 w 781"/>
              <a:gd name="T5" fmla="*/ 446 h 559"/>
              <a:gd name="T6" fmla="*/ 273 w 781"/>
              <a:gd name="T7" fmla="*/ 369 h 559"/>
              <a:gd name="T8" fmla="*/ 511 w 781"/>
              <a:gd name="T9" fmla="*/ 205 h 559"/>
              <a:gd name="T10" fmla="*/ 685 w 781"/>
              <a:gd name="T11" fmla="*/ 79 h 559"/>
              <a:gd name="T12" fmla="*/ 781 w 781"/>
              <a:gd name="T13" fmla="*/ 0 h 559"/>
              <a:gd name="T14" fmla="*/ 781 w 781"/>
              <a:gd name="T15" fmla="*/ 0 h 559"/>
              <a:gd name="T16" fmla="*/ 685 w 781"/>
              <a:gd name="T17" fmla="*/ 80 h 559"/>
              <a:gd name="T18" fmla="*/ 511 w 781"/>
              <a:gd name="T19" fmla="*/ 205 h 559"/>
              <a:gd name="T20" fmla="*/ 274 w 781"/>
              <a:gd name="T21" fmla="*/ 370 h 559"/>
              <a:gd name="T22" fmla="*/ 163 w 781"/>
              <a:gd name="T23" fmla="*/ 446 h 559"/>
              <a:gd name="T24" fmla="*/ 0 w 781"/>
              <a:gd name="T25" fmla="*/ 55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559">
                <a:moveTo>
                  <a:pt x="0" y="559"/>
                </a:moveTo>
                <a:cubicBezTo>
                  <a:pt x="0" y="558"/>
                  <a:pt x="0" y="558"/>
                  <a:pt x="0" y="558"/>
                </a:cubicBezTo>
                <a:cubicBezTo>
                  <a:pt x="55" y="520"/>
                  <a:pt x="110" y="482"/>
                  <a:pt x="163" y="446"/>
                </a:cubicBezTo>
                <a:cubicBezTo>
                  <a:pt x="199" y="420"/>
                  <a:pt x="237" y="395"/>
                  <a:pt x="273" y="369"/>
                </a:cubicBezTo>
                <a:cubicBezTo>
                  <a:pt x="347" y="319"/>
                  <a:pt x="433" y="260"/>
                  <a:pt x="511" y="205"/>
                </a:cubicBezTo>
                <a:cubicBezTo>
                  <a:pt x="582" y="155"/>
                  <a:pt x="639" y="114"/>
                  <a:pt x="685" y="79"/>
                </a:cubicBezTo>
                <a:cubicBezTo>
                  <a:pt x="720" y="52"/>
                  <a:pt x="757" y="24"/>
                  <a:pt x="781" y="0"/>
                </a:cubicBezTo>
                <a:cubicBezTo>
                  <a:pt x="781" y="0"/>
                  <a:pt x="781" y="0"/>
                  <a:pt x="781" y="0"/>
                </a:cubicBezTo>
                <a:cubicBezTo>
                  <a:pt x="757" y="24"/>
                  <a:pt x="721" y="53"/>
                  <a:pt x="685" y="80"/>
                </a:cubicBezTo>
                <a:cubicBezTo>
                  <a:pt x="639" y="114"/>
                  <a:pt x="582" y="155"/>
                  <a:pt x="511" y="205"/>
                </a:cubicBezTo>
                <a:cubicBezTo>
                  <a:pt x="433" y="260"/>
                  <a:pt x="347" y="319"/>
                  <a:pt x="274" y="370"/>
                </a:cubicBezTo>
                <a:cubicBezTo>
                  <a:pt x="237" y="395"/>
                  <a:pt x="200" y="421"/>
                  <a:pt x="163" y="446"/>
                </a:cubicBezTo>
                <a:cubicBezTo>
                  <a:pt x="110" y="483"/>
                  <a:pt x="55" y="521"/>
                  <a:pt x="0" y="559"/>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0" name="Freeform 57"/>
          <p:cNvSpPr/>
          <p:nvPr/>
        </p:nvSpPr>
        <p:spPr bwMode="auto">
          <a:xfrm>
            <a:off x="5233988" y="101600"/>
            <a:ext cx="1152525" cy="415925"/>
          </a:xfrm>
          <a:custGeom>
            <a:avLst/>
            <a:gdLst>
              <a:gd name="T0" fmla="*/ 0 w 448"/>
              <a:gd name="T1" fmla="*/ 162 h 162"/>
              <a:gd name="T2" fmla="*/ 0 w 448"/>
              <a:gd name="T3" fmla="*/ 162 h 162"/>
              <a:gd name="T4" fmla="*/ 111 w 448"/>
              <a:gd name="T5" fmla="*/ 70 h 162"/>
              <a:gd name="T6" fmla="*/ 235 w 448"/>
              <a:gd name="T7" fmla="*/ 17 h 162"/>
              <a:gd name="T8" fmla="*/ 341 w 448"/>
              <a:gd name="T9" fmla="*/ 18 h 162"/>
              <a:gd name="T10" fmla="*/ 351 w 448"/>
              <a:gd name="T11" fmla="*/ 21 h 162"/>
              <a:gd name="T12" fmla="*/ 448 w 448"/>
              <a:gd name="T13" fmla="*/ 83 h 162"/>
              <a:gd name="T14" fmla="*/ 448 w 448"/>
              <a:gd name="T15" fmla="*/ 83 h 162"/>
              <a:gd name="T16" fmla="*/ 235 w 448"/>
              <a:gd name="T17" fmla="*/ 18 h 162"/>
              <a:gd name="T18" fmla="*/ 0 w 448"/>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62">
                <a:moveTo>
                  <a:pt x="0" y="162"/>
                </a:moveTo>
                <a:cubicBezTo>
                  <a:pt x="0" y="162"/>
                  <a:pt x="0" y="162"/>
                  <a:pt x="0" y="162"/>
                </a:cubicBezTo>
                <a:cubicBezTo>
                  <a:pt x="36" y="125"/>
                  <a:pt x="74" y="94"/>
                  <a:pt x="111" y="70"/>
                </a:cubicBezTo>
                <a:cubicBezTo>
                  <a:pt x="153" y="44"/>
                  <a:pt x="194" y="26"/>
                  <a:pt x="235" y="17"/>
                </a:cubicBezTo>
                <a:cubicBezTo>
                  <a:pt x="270" y="9"/>
                  <a:pt x="306" y="10"/>
                  <a:pt x="341" y="18"/>
                </a:cubicBezTo>
                <a:cubicBezTo>
                  <a:pt x="344" y="19"/>
                  <a:pt x="348" y="20"/>
                  <a:pt x="351" y="21"/>
                </a:cubicBezTo>
                <a:cubicBezTo>
                  <a:pt x="390" y="33"/>
                  <a:pt x="423" y="54"/>
                  <a:pt x="448" y="83"/>
                </a:cubicBezTo>
                <a:cubicBezTo>
                  <a:pt x="448" y="83"/>
                  <a:pt x="448" y="83"/>
                  <a:pt x="448" y="83"/>
                </a:cubicBezTo>
                <a:cubicBezTo>
                  <a:pt x="398" y="26"/>
                  <a:pt x="315" y="0"/>
                  <a:pt x="235" y="18"/>
                </a:cubicBezTo>
                <a:cubicBezTo>
                  <a:pt x="158" y="35"/>
                  <a:pt x="76" y="85"/>
                  <a:pt x="0" y="162"/>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1" name="Freeform 61"/>
          <p:cNvSpPr/>
          <p:nvPr/>
        </p:nvSpPr>
        <p:spPr bwMode="auto">
          <a:xfrm>
            <a:off x="6386513" y="314325"/>
            <a:ext cx="230188" cy="925513"/>
          </a:xfrm>
          <a:custGeom>
            <a:avLst/>
            <a:gdLst>
              <a:gd name="T0" fmla="*/ 83 w 90"/>
              <a:gd name="T1" fmla="*/ 360 h 360"/>
              <a:gd name="T2" fmla="*/ 0 w 90"/>
              <a:gd name="T3" fmla="*/ 0 h 360"/>
              <a:gd name="T4" fmla="*/ 0 w 90"/>
              <a:gd name="T5" fmla="*/ 0 h 360"/>
              <a:gd name="T6" fmla="*/ 68 w 90"/>
              <a:gd name="T7" fmla="*/ 160 h 360"/>
              <a:gd name="T8" fmla="*/ 83 w 90"/>
              <a:gd name="T9" fmla="*/ 360 h 360"/>
            </a:gdLst>
            <a:ahLst/>
            <a:cxnLst>
              <a:cxn ang="0">
                <a:pos x="T0" y="T1"/>
              </a:cxn>
              <a:cxn ang="0">
                <a:pos x="T2" y="T3"/>
              </a:cxn>
              <a:cxn ang="0">
                <a:pos x="T4" y="T5"/>
              </a:cxn>
              <a:cxn ang="0">
                <a:pos x="T6" y="T7"/>
              </a:cxn>
              <a:cxn ang="0">
                <a:pos x="T8" y="T9"/>
              </a:cxn>
            </a:cxnLst>
            <a:rect l="0" t="0" r="r" b="b"/>
            <a:pathLst>
              <a:path w="90" h="360">
                <a:moveTo>
                  <a:pt x="83" y="360"/>
                </a:moveTo>
                <a:cubicBezTo>
                  <a:pt x="90" y="210"/>
                  <a:pt x="60" y="82"/>
                  <a:pt x="0" y="0"/>
                </a:cubicBezTo>
                <a:cubicBezTo>
                  <a:pt x="0" y="0"/>
                  <a:pt x="0" y="0"/>
                  <a:pt x="0" y="0"/>
                </a:cubicBezTo>
                <a:cubicBezTo>
                  <a:pt x="31" y="42"/>
                  <a:pt x="54" y="96"/>
                  <a:pt x="68" y="160"/>
                </a:cubicBezTo>
                <a:cubicBezTo>
                  <a:pt x="82" y="220"/>
                  <a:pt x="87" y="288"/>
                  <a:pt x="83" y="36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2" name="Freeform 62"/>
          <p:cNvSpPr/>
          <p:nvPr/>
        </p:nvSpPr>
        <p:spPr bwMode="auto">
          <a:xfrm>
            <a:off x="5815013" y="-52388"/>
            <a:ext cx="800100" cy="1292225"/>
          </a:xfrm>
          <a:custGeom>
            <a:avLst/>
            <a:gdLst>
              <a:gd name="T0" fmla="*/ 305 w 311"/>
              <a:gd name="T1" fmla="*/ 503 h 503"/>
              <a:gd name="T2" fmla="*/ 224 w 311"/>
              <a:gd name="T3" fmla="*/ 125 h 503"/>
              <a:gd name="T4" fmla="*/ 0 w 311"/>
              <a:gd name="T5" fmla="*/ 9 h 503"/>
              <a:gd name="T6" fmla="*/ 0 w 311"/>
              <a:gd name="T7" fmla="*/ 8 h 503"/>
              <a:gd name="T8" fmla="*/ 225 w 311"/>
              <a:gd name="T9" fmla="*/ 124 h 503"/>
              <a:gd name="T10" fmla="*/ 291 w 311"/>
              <a:gd name="T11" fmla="*/ 294 h 503"/>
              <a:gd name="T12" fmla="*/ 305 w 311"/>
              <a:gd name="T13" fmla="*/ 503 h 503"/>
            </a:gdLst>
            <a:ahLst/>
            <a:cxnLst>
              <a:cxn ang="0">
                <a:pos x="T0" y="T1"/>
              </a:cxn>
              <a:cxn ang="0">
                <a:pos x="T2" y="T3"/>
              </a:cxn>
              <a:cxn ang="0">
                <a:pos x="T4" y="T5"/>
              </a:cxn>
              <a:cxn ang="0">
                <a:pos x="T6" y="T7"/>
              </a:cxn>
              <a:cxn ang="0">
                <a:pos x="T8" y="T9"/>
              </a:cxn>
              <a:cxn ang="0">
                <a:pos x="T10" y="T11"/>
              </a:cxn>
              <a:cxn ang="0">
                <a:pos x="T12" y="T13"/>
              </a:cxn>
            </a:cxnLst>
            <a:rect l="0" t="0" r="r" b="b"/>
            <a:pathLst>
              <a:path w="311" h="503">
                <a:moveTo>
                  <a:pt x="305" y="503"/>
                </a:moveTo>
                <a:cubicBezTo>
                  <a:pt x="311" y="346"/>
                  <a:pt x="284" y="215"/>
                  <a:pt x="224" y="125"/>
                </a:cubicBezTo>
                <a:cubicBezTo>
                  <a:pt x="173" y="46"/>
                  <a:pt x="85" y="1"/>
                  <a:pt x="0" y="9"/>
                </a:cubicBezTo>
                <a:cubicBezTo>
                  <a:pt x="0" y="8"/>
                  <a:pt x="0" y="8"/>
                  <a:pt x="0" y="8"/>
                </a:cubicBezTo>
                <a:cubicBezTo>
                  <a:pt x="85" y="0"/>
                  <a:pt x="173" y="46"/>
                  <a:pt x="225" y="124"/>
                </a:cubicBezTo>
                <a:cubicBezTo>
                  <a:pt x="255" y="170"/>
                  <a:pt x="277" y="227"/>
                  <a:pt x="291" y="294"/>
                </a:cubicBezTo>
                <a:cubicBezTo>
                  <a:pt x="304" y="357"/>
                  <a:pt x="309" y="428"/>
                  <a:pt x="305" y="50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3" name="Freeform 63"/>
          <p:cNvSpPr/>
          <p:nvPr/>
        </p:nvSpPr>
        <p:spPr bwMode="auto">
          <a:xfrm>
            <a:off x="5021263" y="-230188"/>
            <a:ext cx="1593850" cy="1470025"/>
          </a:xfrm>
          <a:custGeom>
            <a:avLst/>
            <a:gdLst>
              <a:gd name="T0" fmla="*/ 614 w 620"/>
              <a:gd name="T1" fmla="*/ 572 h 572"/>
              <a:gd name="T2" fmla="*/ 556 w 620"/>
              <a:gd name="T3" fmla="*/ 214 h 572"/>
              <a:gd name="T4" fmla="*/ 385 w 620"/>
              <a:gd name="T5" fmla="*/ 39 h 572"/>
              <a:gd name="T6" fmla="*/ 366 w 620"/>
              <a:gd name="T7" fmla="*/ 33 h 572"/>
              <a:gd name="T8" fmla="*/ 1 w 620"/>
              <a:gd name="T9" fmla="*/ 189 h 572"/>
              <a:gd name="T10" fmla="*/ 0 w 620"/>
              <a:gd name="T11" fmla="*/ 189 h 572"/>
              <a:gd name="T12" fmla="*/ 182 w 620"/>
              <a:gd name="T13" fmla="*/ 55 h 572"/>
              <a:gd name="T14" fmla="*/ 284 w 620"/>
              <a:gd name="T15" fmla="*/ 27 h 572"/>
              <a:gd name="T16" fmla="*/ 386 w 620"/>
              <a:gd name="T17" fmla="*/ 38 h 572"/>
              <a:gd name="T18" fmla="*/ 557 w 620"/>
              <a:gd name="T19" fmla="*/ 213 h 572"/>
              <a:gd name="T20" fmla="*/ 615 w 620"/>
              <a:gd name="T21" fmla="*/ 572 h 572"/>
              <a:gd name="T22" fmla="*/ 614 w 620"/>
              <a:gd name="T23"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572">
                <a:moveTo>
                  <a:pt x="614" y="572"/>
                </a:moveTo>
                <a:cubicBezTo>
                  <a:pt x="619" y="433"/>
                  <a:pt x="599" y="309"/>
                  <a:pt x="556" y="214"/>
                </a:cubicBezTo>
                <a:cubicBezTo>
                  <a:pt x="518" y="127"/>
                  <a:pt x="455" y="63"/>
                  <a:pt x="385" y="39"/>
                </a:cubicBezTo>
                <a:cubicBezTo>
                  <a:pt x="379" y="36"/>
                  <a:pt x="372" y="35"/>
                  <a:pt x="366" y="33"/>
                </a:cubicBezTo>
                <a:cubicBezTo>
                  <a:pt x="234" y="0"/>
                  <a:pt x="88" y="95"/>
                  <a:pt x="1" y="189"/>
                </a:cubicBezTo>
                <a:cubicBezTo>
                  <a:pt x="0" y="189"/>
                  <a:pt x="0" y="189"/>
                  <a:pt x="0" y="189"/>
                </a:cubicBezTo>
                <a:cubicBezTo>
                  <a:pt x="54" y="130"/>
                  <a:pt x="119" y="83"/>
                  <a:pt x="182" y="55"/>
                </a:cubicBezTo>
                <a:cubicBezTo>
                  <a:pt x="217" y="39"/>
                  <a:pt x="251" y="30"/>
                  <a:pt x="284" y="27"/>
                </a:cubicBezTo>
                <a:cubicBezTo>
                  <a:pt x="320" y="23"/>
                  <a:pt x="354" y="27"/>
                  <a:pt x="386" y="38"/>
                </a:cubicBezTo>
                <a:cubicBezTo>
                  <a:pt x="456" y="63"/>
                  <a:pt x="518" y="127"/>
                  <a:pt x="557" y="213"/>
                </a:cubicBezTo>
                <a:cubicBezTo>
                  <a:pt x="600" y="308"/>
                  <a:pt x="620" y="433"/>
                  <a:pt x="615" y="572"/>
                </a:cubicBezTo>
                <a:lnTo>
                  <a:pt x="614" y="572"/>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4" name="Freeform 64"/>
          <p:cNvSpPr/>
          <p:nvPr/>
        </p:nvSpPr>
        <p:spPr bwMode="auto">
          <a:xfrm>
            <a:off x="4846638" y="-268288"/>
            <a:ext cx="1768475" cy="1508125"/>
          </a:xfrm>
          <a:custGeom>
            <a:avLst/>
            <a:gdLst>
              <a:gd name="T0" fmla="*/ 682 w 688"/>
              <a:gd name="T1" fmla="*/ 587 h 587"/>
              <a:gd name="T2" fmla="*/ 608 w 688"/>
              <a:gd name="T3" fmla="*/ 190 h 587"/>
              <a:gd name="T4" fmla="*/ 423 w 688"/>
              <a:gd name="T5" fmla="*/ 33 h 587"/>
              <a:gd name="T6" fmla="*/ 404 w 688"/>
              <a:gd name="T7" fmla="*/ 29 h 587"/>
              <a:gd name="T8" fmla="*/ 1 w 688"/>
              <a:gd name="T9" fmla="*/ 258 h 587"/>
              <a:gd name="T10" fmla="*/ 0 w 688"/>
              <a:gd name="T11" fmla="*/ 257 h 587"/>
              <a:gd name="T12" fmla="*/ 180 w 688"/>
              <a:gd name="T13" fmla="*/ 85 h 587"/>
              <a:gd name="T14" fmla="*/ 404 w 688"/>
              <a:gd name="T15" fmla="*/ 29 h 587"/>
              <a:gd name="T16" fmla="*/ 518 w 688"/>
              <a:gd name="T17" fmla="*/ 80 h 587"/>
              <a:gd name="T18" fmla="*/ 609 w 688"/>
              <a:gd name="T19" fmla="*/ 190 h 587"/>
              <a:gd name="T20" fmla="*/ 683 w 688"/>
              <a:gd name="T21" fmla="*/ 587 h 587"/>
              <a:gd name="T22" fmla="*/ 682 w 688"/>
              <a:gd name="T23"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8" h="587">
                <a:moveTo>
                  <a:pt x="682" y="587"/>
                </a:moveTo>
                <a:cubicBezTo>
                  <a:pt x="688" y="429"/>
                  <a:pt x="662" y="291"/>
                  <a:pt x="608" y="190"/>
                </a:cubicBezTo>
                <a:cubicBezTo>
                  <a:pt x="564" y="109"/>
                  <a:pt x="496" y="51"/>
                  <a:pt x="423" y="33"/>
                </a:cubicBezTo>
                <a:cubicBezTo>
                  <a:pt x="416" y="32"/>
                  <a:pt x="410" y="30"/>
                  <a:pt x="404" y="29"/>
                </a:cubicBezTo>
                <a:cubicBezTo>
                  <a:pt x="211" y="0"/>
                  <a:pt x="47" y="197"/>
                  <a:pt x="1" y="258"/>
                </a:cubicBezTo>
                <a:cubicBezTo>
                  <a:pt x="0" y="257"/>
                  <a:pt x="0" y="257"/>
                  <a:pt x="0" y="257"/>
                </a:cubicBezTo>
                <a:cubicBezTo>
                  <a:pt x="38" y="207"/>
                  <a:pt x="100" y="136"/>
                  <a:pt x="180" y="85"/>
                </a:cubicBezTo>
                <a:cubicBezTo>
                  <a:pt x="257" y="37"/>
                  <a:pt x="332" y="18"/>
                  <a:pt x="404" y="29"/>
                </a:cubicBezTo>
                <a:cubicBezTo>
                  <a:pt x="443" y="35"/>
                  <a:pt x="482" y="52"/>
                  <a:pt x="518" y="80"/>
                </a:cubicBezTo>
                <a:cubicBezTo>
                  <a:pt x="554" y="108"/>
                  <a:pt x="585" y="146"/>
                  <a:pt x="609" y="190"/>
                </a:cubicBezTo>
                <a:cubicBezTo>
                  <a:pt x="663" y="291"/>
                  <a:pt x="688" y="428"/>
                  <a:pt x="683" y="587"/>
                </a:cubicBezTo>
                <a:lnTo>
                  <a:pt x="682" y="587"/>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5" name="Freeform 65"/>
          <p:cNvSpPr/>
          <p:nvPr/>
        </p:nvSpPr>
        <p:spPr bwMode="auto">
          <a:xfrm>
            <a:off x="708025" y="1239837"/>
            <a:ext cx="5894388" cy="4816476"/>
          </a:xfrm>
          <a:custGeom>
            <a:avLst/>
            <a:gdLst>
              <a:gd name="T0" fmla="*/ 0 w 2293"/>
              <a:gd name="T1" fmla="*/ 1866 h 1874"/>
              <a:gd name="T2" fmla="*/ 0 w 2293"/>
              <a:gd name="T3" fmla="*/ 1865 h 1874"/>
              <a:gd name="T4" fmla="*/ 360 w 2293"/>
              <a:gd name="T5" fmla="*/ 1851 h 1874"/>
              <a:gd name="T6" fmla="*/ 770 w 2293"/>
              <a:gd name="T7" fmla="*/ 1748 h 1874"/>
              <a:gd name="T8" fmla="*/ 1586 w 2293"/>
              <a:gd name="T9" fmla="*/ 1274 h 1874"/>
              <a:gd name="T10" fmla="*/ 2129 w 2293"/>
              <a:gd name="T11" fmla="*/ 607 h 1874"/>
              <a:gd name="T12" fmla="*/ 2292 w 2293"/>
              <a:gd name="T13" fmla="*/ 0 h 1874"/>
              <a:gd name="T14" fmla="*/ 2293 w 2293"/>
              <a:gd name="T15" fmla="*/ 0 h 1874"/>
              <a:gd name="T16" fmla="*/ 2130 w 2293"/>
              <a:gd name="T17" fmla="*/ 607 h 1874"/>
              <a:gd name="T18" fmla="*/ 1586 w 2293"/>
              <a:gd name="T19" fmla="*/ 1275 h 1874"/>
              <a:gd name="T20" fmla="*/ 770 w 2293"/>
              <a:gd name="T21" fmla="*/ 1748 h 1874"/>
              <a:gd name="T22" fmla="*/ 360 w 2293"/>
              <a:gd name="T23" fmla="*/ 1852 h 1874"/>
              <a:gd name="T24" fmla="*/ 0 w 2293"/>
              <a:gd name="T25" fmla="*/ 1866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3" h="1874">
                <a:moveTo>
                  <a:pt x="0" y="1866"/>
                </a:moveTo>
                <a:cubicBezTo>
                  <a:pt x="0" y="1865"/>
                  <a:pt x="0" y="1865"/>
                  <a:pt x="0" y="1865"/>
                </a:cubicBezTo>
                <a:cubicBezTo>
                  <a:pt x="113" y="1873"/>
                  <a:pt x="235" y="1869"/>
                  <a:pt x="360" y="1851"/>
                </a:cubicBezTo>
                <a:cubicBezTo>
                  <a:pt x="496" y="1831"/>
                  <a:pt x="634" y="1796"/>
                  <a:pt x="770" y="1748"/>
                </a:cubicBezTo>
                <a:cubicBezTo>
                  <a:pt x="1061" y="1644"/>
                  <a:pt x="1343" y="1481"/>
                  <a:pt x="1586" y="1274"/>
                </a:cubicBezTo>
                <a:cubicBezTo>
                  <a:pt x="1818" y="1076"/>
                  <a:pt x="2006" y="845"/>
                  <a:pt x="2129" y="607"/>
                </a:cubicBezTo>
                <a:cubicBezTo>
                  <a:pt x="2235" y="402"/>
                  <a:pt x="2291" y="192"/>
                  <a:pt x="2292" y="0"/>
                </a:cubicBezTo>
                <a:cubicBezTo>
                  <a:pt x="2293" y="0"/>
                  <a:pt x="2293" y="0"/>
                  <a:pt x="2293" y="0"/>
                </a:cubicBezTo>
                <a:cubicBezTo>
                  <a:pt x="2292" y="192"/>
                  <a:pt x="2236" y="402"/>
                  <a:pt x="2130" y="607"/>
                </a:cubicBezTo>
                <a:cubicBezTo>
                  <a:pt x="2007" y="846"/>
                  <a:pt x="1819" y="1077"/>
                  <a:pt x="1586" y="1275"/>
                </a:cubicBezTo>
                <a:cubicBezTo>
                  <a:pt x="1343" y="1481"/>
                  <a:pt x="1061" y="1645"/>
                  <a:pt x="770" y="1748"/>
                </a:cubicBezTo>
                <a:cubicBezTo>
                  <a:pt x="634" y="1797"/>
                  <a:pt x="496" y="1832"/>
                  <a:pt x="360" y="1852"/>
                </a:cubicBezTo>
                <a:cubicBezTo>
                  <a:pt x="235" y="1870"/>
                  <a:pt x="113" y="1874"/>
                  <a:pt x="0" y="186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6" name="Freeform 66"/>
          <p:cNvSpPr/>
          <p:nvPr/>
        </p:nvSpPr>
        <p:spPr bwMode="auto">
          <a:xfrm>
            <a:off x="2498725" y="1239837"/>
            <a:ext cx="4103688" cy="4770438"/>
          </a:xfrm>
          <a:custGeom>
            <a:avLst/>
            <a:gdLst>
              <a:gd name="T0" fmla="*/ 0 w 1596"/>
              <a:gd name="T1" fmla="*/ 1856 h 1856"/>
              <a:gd name="T2" fmla="*/ 0 w 1596"/>
              <a:gd name="T3" fmla="*/ 1856 h 1856"/>
              <a:gd name="T4" fmla="*/ 584 w 1596"/>
              <a:gd name="T5" fmla="*/ 1603 h 1856"/>
              <a:gd name="T6" fmla="*/ 1127 w 1596"/>
              <a:gd name="T7" fmla="*/ 1127 h 1856"/>
              <a:gd name="T8" fmla="*/ 1481 w 1596"/>
              <a:gd name="T9" fmla="*/ 541 h 1856"/>
              <a:gd name="T10" fmla="*/ 1595 w 1596"/>
              <a:gd name="T11" fmla="*/ 0 h 1856"/>
              <a:gd name="T12" fmla="*/ 1596 w 1596"/>
              <a:gd name="T13" fmla="*/ 0 h 1856"/>
              <a:gd name="T14" fmla="*/ 1566 w 1596"/>
              <a:gd name="T15" fmla="*/ 264 h 1856"/>
              <a:gd name="T16" fmla="*/ 1482 w 1596"/>
              <a:gd name="T17" fmla="*/ 542 h 1856"/>
              <a:gd name="T18" fmla="*/ 1332 w 1596"/>
              <a:gd name="T19" fmla="*/ 842 h 1856"/>
              <a:gd name="T20" fmla="*/ 1127 w 1596"/>
              <a:gd name="T21" fmla="*/ 1128 h 1856"/>
              <a:gd name="T22" fmla="*/ 872 w 1596"/>
              <a:gd name="T23" fmla="*/ 1388 h 1856"/>
              <a:gd name="T24" fmla="*/ 585 w 1596"/>
              <a:gd name="T25" fmla="*/ 1604 h 1856"/>
              <a:gd name="T26" fmla="*/ 293 w 1596"/>
              <a:gd name="T27" fmla="*/ 1759 h 1856"/>
              <a:gd name="T28" fmla="*/ 0 w 1596"/>
              <a:gd name="T2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6" h="1856">
                <a:moveTo>
                  <a:pt x="0" y="1856"/>
                </a:moveTo>
                <a:cubicBezTo>
                  <a:pt x="0" y="1856"/>
                  <a:pt x="0" y="1856"/>
                  <a:pt x="0" y="1856"/>
                </a:cubicBezTo>
                <a:cubicBezTo>
                  <a:pt x="193" y="1810"/>
                  <a:pt x="395" y="1723"/>
                  <a:pt x="584" y="1603"/>
                </a:cubicBezTo>
                <a:cubicBezTo>
                  <a:pt x="784" y="1477"/>
                  <a:pt x="971" y="1312"/>
                  <a:pt x="1127" y="1127"/>
                </a:cubicBezTo>
                <a:cubicBezTo>
                  <a:pt x="1278" y="946"/>
                  <a:pt x="1401" y="744"/>
                  <a:pt x="1481" y="541"/>
                </a:cubicBezTo>
                <a:cubicBezTo>
                  <a:pt x="1554" y="358"/>
                  <a:pt x="1593" y="171"/>
                  <a:pt x="1595" y="0"/>
                </a:cubicBezTo>
                <a:cubicBezTo>
                  <a:pt x="1596" y="0"/>
                  <a:pt x="1596" y="0"/>
                  <a:pt x="1596" y="0"/>
                </a:cubicBezTo>
                <a:cubicBezTo>
                  <a:pt x="1595" y="85"/>
                  <a:pt x="1585" y="174"/>
                  <a:pt x="1566" y="264"/>
                </a:cubicBezTo>
                <a:cubicBezTo>
                  <a:pt x="1547" y="355"/>
                  <a:pt x="1519" y="449"/>
                  <a:pt x="1482" y="542"/>
                </a:cubicBezTo>
                <a:cubicBezTo>
                  <a:pt x="1442" y="643"/>
                  <a:pt x="1391" y="744"/>
                  <a:pt x="1332" y="842"/>
                </a:cubicBezTo>
                <a:cubicBezTo>
                  <a:pt x="1272" y="940"/>
                  <a:pt x="1203" y="1037"/>
                  <a:pt x="1127" y="1128"/>
                </a:cubicBezTo>
                <a:cubicBezTo>
                  <a:pt x="1049" y="1221"/>
                  <a:pt x="963" y="1308"/>
                  <a:pt x="872" y="1388"/>
                </a:cubicBezTo>
                <a:cubicBezTo>
                  <a:pt x="781" y="1468"/>
                  <a:pt x="684" y="1541"/>
                  <a:pt x="585" y="1604"/>
                </a:cubicBezTo>
                <a:cubicBezTo>
                  <a:pt x="489" y="1664"/>
                  <a:pt x="391" y="1716"/>
                  <a:pt x="293" y="1759"/>
                </a:cubicBezTo>
                <a:cubicBezTo>
                  <a:pt x="195" y="1801"/>
                  <a:pt x="97" y="1834"/>
                  <a:pt x="0" y="185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7" name="Freeform 67"/>
          <p:cNvSpPr/>
          <p:nvPr/>
        </p:nvSpPr>
        <p:spPr bwMode="auto">
          <a:xfrm>
            <a:off x="4510088" y="1239837"/>
            <a:ext cx="2092325" cy="3741738"/>
          </a:xfrm>
          <a:custGeom>
            <a:avLst/>
            <a:gdLst>
              <a:gd name="T0" fmla="*/ 0 w 814"/>
              <a:gd name="T1" fmla="*/ 1456 h 1456"/>
              <a:gd name="T2" fmla="*/ 0 w 814"/>
              <a:gd name="T3" fmla="*/ 1456 h 1456"/>
              <a:gd name="T4" fmla="*/ 285 w 814"/>
              <a:gd name="T5" fmla="*/ 1228 h 1456"/>
              <a:gd name="T6" fmla="*/ 547 w 814"/>
              <a:gd name="T7" fmla="*/ 881 h 1456"/>
              <a:gd name="T8" fmla="*/ 813 w 814"/>
              <a:gd name="T9" fmla="*/ 0 h 1456"/>
              <a:gd name="T10" fmla="*/ 814 w 814"/>
              <a:gd name="T11" fmla="*/ 0 h 1456"/>
              <a:gd name="T12" fmla="*/ 548 w 814"/>
              <a:gd name="T13" fmla="*/ 881 h 1456"/>
              <a:gd name="T14" fmla="*/ 286 w 814"/>
              <a:gd name="T15" fmla="*/ 1228 h 1456"/>
              <a:gd name="T16" fmla="*/ 0 w 814"/>
              <a:gd name="T17" fmla="*/ 1456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1456">
                <a:moveTo>
                  <a:pt x="0" y="1456"/>
                </a:moveTo>
                <a:cubicBezTo>
                  <a:pt x="0" y="1456"/>
                  <a:pt x="0" y="1456"/>
                  <a:pt x="0" y="1456"/>
                </a:cubicBezTo>
                <a:cubicBezTo>
                  <a:pt x="100" y="1396"/>
                  <a:pt x="196" y="1320"/>
                  <a:pt x="285" y="1228"/>
                </a:cubicBezTo>
                <a:cubicBezTo>
                  <a:pt x="384" y="1126"/>
                  <a:pt x="472" y="1009"/>
                  <a:pt x="547" y="881"/>
                </a:cubicBezTo>
                <a:cubicBezTo>
                  <a:pt x="711" y="602"/>
                  <a:pt x="805" y="289"/>
                  <a:pt x="813" y="0"/>
                </a:cubicBezTo>
                <a:cubicBezTo>
                  <a:pt x="814" y="0"/>
                  <a:pt x="814" y="0"/>
                  <a:pt x="814" y="0"/>
                </a:cubicBezTo>
                <a:cubicBezTo>
                  <a:pt x="806" y="290"/>
                  <a:pt x="712" y="602"/>
                  <a:pt x="548" y="881"/>
                </a:cubicBezTo>
                <a:cubicBezTo>
                  <a:pt x="473" y="1010"/>
                  <a:pt x="384" y="1127"/>
                  <a:pt x="286" y="1228"/>
                </a:cubicBezTo>
                <a:cubicBezTo>
                  <a:pt x="196" y="1320"/>
                  <a:pt x="100" y="1397"/>
                  <a:pt x="0" y="145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8" name="Freeform 68"/>
          <p:cNvSpPr/>
          <p:nvPr/>
        </p:nvSpPr>
        <p:spPr bwMode="auto">
          <a:xfrm>
            <a:off x="5141913" y="1239837"/>
            <a:ext cx="1460500" cy="2346325"/>
          </a:xfrm>
          <a:custGeom>
            <a:avLst/>
            <a:gdLst>
              <a:gd name="T0" fmla="*/ 0 w 568"/>
              <a:gd name="T1" fmla="*/ 913 h 913"/>
              <a:gd name="T2" fmla="*/ 0 w 568"/>
              <a:gd name="T3" fmla="*/ 912 h 913"/>
              <a:gd name="T4" fmla="*/ 163 w 568"/>
              <a:gd name="T5" fmla="*/ 823 h 913"/>
              <a:gd name="T6" fmla="*/ 337 w 568"/>
              <a:gd name="T7" fmla="*/ 638 h 913"/>
              <a:gd name="T8" fmla="*/ 567 w 568"/>
              <a:gd name="T9" fmla="*/ 0 h 913"/>
              <a:gd name="T10" fmla="*/ 568 w 568"/>
              <a:gd name="T11" fmla="*/ 0 h 913"/>
              <a:gd name="T12" fmla="*/ 495 w 568"/>
              <a:gd name="T13" fmla="*/ 345 h 913"/>
              <a:gd name="T14" fmla="*/ 338 w 568"/>
              <a:gd name="T15" fmla="*/ 639 h 913"/>
              <a:gd name="T16" fmla="*/ 163 w 568"/>
              <a:gd name="T17" fmla="*/ 824 h 913"/>
              <a:gd name="T18" fmla="*/ 0 w 568"/>
              <a:gd name="T19" fmla="*/ 91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913">
                <a:moveTo>
                  <a:pt x="0" y="913"/>
                </a:moveTo>
                <a:cubicBezTo>
                  <a:pt x="0" y="912"/>
                  <a:pt x="0" y="912"/>
                  <a:pt x="0" y="912"/>
                </a:cubicBezTo>
                <a:cubicBezTo>
                  <a:pt x="53" y="895"/>
                  <a:pt x="108" y="866"/>
                  <a:pt x="163" y="823"/>
                </a:cubicBezTo>
                <a:cubicBezTo>
                  <a:pt x="225" y="775"/>
                  <a:pt x="284" y="712"/>
                  <a:pt x="337" y="638"/>
                </a:cubicBezTo>
                <a:cubicBezTo>
                  <a:pt x="473" y="451"/>
                  <a:pt x="557" y="218"/>
                  <a:pt x="567" y="0"/>
                </a:cubicBezTo>
                <a:cubicBezTo>
                  <a:pt x="568" y="0"/>
                  <a:pt x="568" y="0"/>
                  <a:pt x="568" y="0"/>
                </a:cubicBezTo>
                <a:cubicBezTo>
                  <a:pt x="562" y="115"/>
                  <a:pt x="538" y="231"/>
                  <a:pt x="495" y="345"/>
                </a:cubicBezTo>
                <a:cubicBezTo>
                  <a:pt x="456" y="449"/>
                  <a:pt x="402" y="550"/>
                  <a:pt x="338" y="639"/>
                </a:cubicBezTo>
                <a:cubicBezTo>
                  <a:pt x="285" y="713"/>
                  <a:pt x="226" y="775"/>
                  <a:pt x="163" y="824"/>
                </a:cubicBezTo>
                <a:cubicBezTo>
                  <a:pt x="109" y="866"/>
                  <a:pt x="54" y="896"/>
                  <a:pt x="0" y="91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9" name="Freeform 69"/>
          <p:cNvSpPr/>
          <p:nvPr/>
        </p:nvSpPr>
        <p:spPr bwMode="auto">
          <a:xfrm>
            <a:off x="5403850" y="1239837"/>
            <a:ext cx="1198563" cy="2674938"/>
          </a:xfrm>
          <a:custGeom>
            <a:avLst/>
            <a:gdLst>
              <a:gd name="T0" fmla="*/ 1 w 466"/>
              <a:gd name="T1" fmla="*/ 1041 h 1041"/>
              <a:gd name="T2" fmla="*/ 0 w 466"/>
              <a:gd name="T3" fmla="*/ 1041 h 1041"/>
              <a:gd name="T4" fmla="*/ 307 w 466"/>
              <a:gd name="T5" fmla="*/ 613 h 1041"/>
              <a:gd name="T6" fmla="*/ 465 w 466"/>
              <a:gd name="T7" fmla="*/ 0 h 1041"/>
              <a:gd name="T8" fmla="*/ 466 w 466"/>
              <a:gd name="T9" fmla="*/ 0 h 1041"/>
              <a:gd name="T10" fmla="*/ 308 w 466"/>
              <a:gd name="T11" fmla="*/ 613 h 1041"/>
              <a:gd name="T12" fmla="*/ 1 w 466"/>
              <a:gd name="T13" fmla="*/ 1041 h 1041"/>
            </a:gdLst>
            <a:ahLst/>
            <a:cxnLst>
              <a:cxn ang="0">
                <a:pos x="T0" y="T1"/>
              </a:cxn>
              <a:cxn ang="0">
                <a:pos x="T2" y="T3"/>
              </a:cxn>
              <a:cxn ang="0">
                <a:pos x="T4" y="T5"/>
              </a:cxn>
              <a:cxn ang="0">
                <a:pos x="T6" y="T7"/>
              </a:cxn>
              <a:cxn ang="0">
                <a:pos x="T8" y="T9"/>
              </a:cxn>
              <a:cxn ang="0">
                <a:pos x="T10" y="T11"/>
              </a:cxn>
              <a:cxn ang="0">
                <a:pos x="T12" y="T13"/>
              </a:cxn>
            </a:cxnLst>
            <a:rect l="0" t="0" r="r" b="b"/>
            <a:pathLst>
              <a:path w="466" h="1041">
                <a:moveTo>
                  <a:pt x="1" y="1041"/>
                </a:moveTo>
                <a:cubicBezTo>
                  <a:pt x="0" y="1041"/>
                  <a:pt x="0" y="1041"/>
                  <a:pt x="0" y="1041"/>
                </a:cubicBezTo>
                <a:cubicBezTo>
                  <a:pt x="120" y="932"/>
                  <a:pt x="226" y="784"/>
                  <a:pt x="307" y="613"/>
                </a:cubicBezTo>
                <a:cubicBezTo>
                  <a:pt x="403" y="412"/>
                  <a:pt x="458" y="200"/>
                  <a:pt x="465" y="0"/>
                </a:cubicBezTo>
                <a:cubicBezTo>
                  <a:pt x="466" y="0"/>
                  <a:pt x="466" y="0"/>
                  <a:pt x="466" y="0"/>
                </a:cubicBezTo>
                <a:cubicBezTo>
                  <a:pt x="458" y="200"/>
                  <a:pt x="404" y="412"/>
                  <a:pt x="308" y="613"/>
                </a:cubicBezTo>
                <a:cubicBezTo>
                  <a:pt x="226" y="784"/>
                  <a:pt x="120" y="932"/>
                  <a:pt x="1" y="104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0" name="Freeform 70"/>
          <p:cNvSpPr/>
          <p:nvPr/>
        </p:nvSpPr>
        <p:spPr bwMode="auto">
          <a:xfrm>
            <a:off x="5116513" y="265112"/>
            <a:ext cx="1485900" cy="974725"/>
          </a:xfrm>
          <a:custGeom>
            <a:avLst/>
            <a:gdLst>
              <a:gd name="T0" fmla="*/ 577 w 578"/>
              <a:gd name="T1" fmla="*/ 379 h 379"/>
              <a:gd name="T2" fmla="*/ 359 w 578"/>
              <a:gd name="T3" fmla="*/ 108 h 379"/>
              <a:gd name="T4" fmla="*/ 0 w 578"/>
              <a:gd name="T5" fmla="*/ 0 h 379"/>
              <a:gd name="T6" fmla="*/ 1 w 578"/>
              <a:gd name="T7" fmla="*/ 0 h 379"/>
              <a:gd name="T8" fmla="*/ 360 w 578"/>
              <a:gd name="T9" fmla="*/ 107 h 379"/>
              <a:gd name="T10" fmla="*/ 508 w 578"/>
              <a:gd name="T11" fmla="*/ 219 h 379"/>
              <a:gd name="T12" fmla="*/ 578 w 578"/>
              <a:gd name="T13" fmla="*/ 379 h 379"/>
              <a:gd name="T14" fmla="*/ 577 w 57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8" h="379">
                <a:moveTo>
                  <a:pt x="577" y="379"/>
                </a:moveTo>
                <a:cubicBezTo>
                  <a:pt x="570" y="231"/>
                  <a:pt x="422" y="140"/>
                  <a:pt x="359" y="108"/>
                </a:cubicBezTo>
                <a:cubicBezTo>
                  <a:pt x="262" y="58"/>
                  <a:pt x="148" y="24"/>
                  <a:pt x="0" y="0"/>
                </a:cubicBezTo>
                <a:cubicBezTo>
                  <a:pt x="1" y="0"/>
                  <a:pt x="1" y="0"/>
                  <a:pt x="1" y="0"/>
                </a:cubicBezTo>
                <a:cubicBezTo>
                  <a:pt x="148" y="23"/>
                  <a:pt x="262" y="57"/>
                  <a:pt x="360" y="107"/>
                </a:cubicBezTo>
                <a:cubicBezTo>
                  <a:pt x="419" y="138"/>
                  <a:pt x="470" y="176"/>
                  <a:pt x="508" y="219"/>
                </a:cubicBezTo>
                <a:cubicBezTo>
                  <a:pt x="551" y="269"/>
                  <a:pt x="575" y="323"/>
                  <a:pt x="578" y="379"/>
                </a:cubicBezTo>
                <a:lnTo>
                  <a:pt x="577" y="379"/>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1" name="Freeform 71"/>
          <p:cNvSpPr/>
          <p:nvPr/>
        </p:nvSpPr>
        <p:spPr bwMode="auto">
          <a:xfrm>
            <a:off x="3079750" y="1239837"/>
            <a:ext cx="3522663" cy="1325563"/>
          </a:xfrm>
          <a:custGeom>
            <a:avLst/>
            <a:gdLst>
              <a:gd name="T0" fmla="*/ 0 w 1370"/>
              <a:gd name="T1" fmla="*/ 516 h 516"/>
              <a:gd name="T2" fmla="*/ 0 w 1370"/>
              <a:gd name="T3" fmla="*/ 515 h 516"/>
              <a:gd name="T4" fmla="*/ 529 w 1370"/>
              <a:gd name="T5" fmla="*/ 319 h 516"/>
              <a:gd name="T6" fmla="*/ 860 w 1370"/>
              <a:gd name="T7" fmla="*/ 204 h 516"/>
              <a:gd name="T8" fmla="*/ 1008 w 1370"/>
              <a:gd name="T9" fmla="*/ 153 h 516"/>
              <a:gd name="T10" fmla="*/ 1034 w 1370"/>
              <a:gd name="T11" fmla="*/ 144 h 516"/>
              <a:gd name="T12" fmla="*/ 1180 w 1370"/>
              <a:gd name="T13" fmla="*/ 92 h 516"/>
              <a:gd name="T14" fmla="*/ 1296 w 1370"/>
              <a:gd name="T15" fmla="*/ 48 h 516"/>
              <a:gd name="T16" fmla="*/ 1369 w 1370"/>
              <a:gd name="T17" fmla="*/ 5 h 516"/>
              <a:gd name="T18" fmla="*/ 1369 w 1370"/>
              <a:gd name="T19" fmla="*/ 1 h 516"/>
              <a:gd name="T20" fmla="*/ 1370 w 1370"/>
              <a:gd name="T21" fmla="*/ 0 h 516"/>
              <a:gd name="T22" fmla="*/ 1370 w 1370"/>
              <a:gd name="T23" fmla="*/ 5 h 516"/>
              <a:gd name="T24" fmla="*/ 1296 w 1370"/>
              <a:gd name="T25" fmla="*/ 48 h 516"/>
              <a:gd name="T26" fmla="*/ 1180 w 1370"/>
              <a:gd name="T27" fmla="*/ 93 h 516"/>
              <a:gd name="T28" fmla="*/ 1035 w 1370"/>
              <a:gd name="T29" fmla="*/ 144 h 516"/>
              <a:gd name="T30" fmla="*/ 1008 w 1370"/>
              <a:gd name="T31" fmla="*/ 154 h 516"/>
              <a:gd name="T32" fmla="*/ 860 w 1370"/>
              <a:gd name="T33" fmla="*/ 205 h 516"/>
              <a:gd name="T34" fmla="*/ 530 w 1370"/>
              <a:gd name="T35" fmla="*/ 320 h 516"/>
              <a:gd name="T36" fmla="*/ 0 w 1370"/>
              <a:gd name="T3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516">
                <a:moveTo>
                  <a:pt x="0" y="516"/>
                </a:moveTo>
                <a:cubicBezTo>
                  <a:pt x="0" y="515"/>
                  <a:pt x="0" y="515"/>
                  <a:pt x="0" y="515"/>
                </a:cubicBezTo>
                <a:cubicBezTo>
                  <a:pt x="161" y="452"/>
                  <a:pt x="334" y="388"/>
                  <a:pt x="529" y="319"/>
                </a:cubicBezTo>
                <a:cubicBezTo>
                  <a:pt x="645" y="278"/>
                  <a:pt x="754" y="240"/>
                  <a:pt x="860" y="204"/>
                </a:cubicBezTo>
                <a:cubicBezTo>
                  <a:pt x="912" y="186"/>
                  <a:pt x="960" y="169"/>
                  <a:pt x="1008" y="153"/>
                </a:cubicBezTo>
                <a:cubicBezTo>
                  <a:pt x="1017" y="150"/>
                  <a:pt x="1026" y="147"/>
                  <a:pt x="1034" y="144"/>
                </a:cubicBezTo>
                <a:cubicBezTo>
                  <a:pt x="1087" y="125"/>
                  <a:pt x="1136" y="108"/>
                  <a:pt x="1180" y="92"/>
                </a:cubicBezTo>
                <a:cubicBezTo>
                  <a:pt x="1230" y="74"/>
                  <a:pt x="1267" y="60"/>
                  <a:pt x="1296" y="48"/>
                </a:cubicBezTo>
                <a:cubicBezTo>
                  <a:pt x="1341" y="29"/>
                  <a:pt x="1366" y="14"/>
                  <a:pt x="1369" y="5"/>
                </a:cubicBezTo>
                <a:cubicBezTo>
                  <a:pt x="1370" y="3"/>
                  <a:pt x="1370" y="2"/>
                  <a:pt x="1369" y="1"/>
                </a:cubicBezTo>
                <a:cubicBezTo>
                  <a:pt x="1370" y="0"/>
                  <a:pt x="1370" y="0"/>
                  <a:pt x="1370" y="0"/>
                </a:cubicBezTo>
                <a:cubicBezTo>
                  <a:pt x="1370" y="2"/>
                  <a:pt x="1370" y="3"/>
                  <a:pt x="1370" y="5"/>
                </a:cubicBezTo>
                <a:cubicBezTo>
                  <a:pt x="1366" y="15"/>
                  <a:pt x="1342" y="29"/>
                  <a:pt x="1296" y="48"/>
                </a:cubicBezTo>
                <a:cubicBezTo>
                  <a:pt x="1267" y="60"/>
                  <a:pt x="1230" y="74"/>
                  <a:pt x="1180" y="93"/>
                </a:cubicBezTo>
                <a:cubicBezTo>
                  <a:pt x="1137" y="109"/>
                  <a:pt x="1087" y="126"/>
                  <a:pt x="1035" y="144"/>
                </a:cubicBezTo>
                <a:cubicBezTo>
                  <a:pt x="1026" y="147"/>
                  <a:pt x="1017" y="150"/>
                  <a:pt x="1008" y="154"/>
                </a:cubicBezTo>
                <a:cubicBezTo>
                  <a:pt x="961" y="170"/>
                  <a:pt x="912" y="187"/>
                  <a:pt x="860" y="205"/>
                </a:cubicBezTo>
                <a:cubicBezTo>
                  <a:pt x="755" y="241"/>
                  <a:pt x="646" y="279"/>
                  <a:pt x="530" y="320"/>
                </a:cubicBezTo>
                <a:cubicBezTo>
                  <a:pt x="335" y="389"/>
                  <a:pt x="161" y="453"/>
                  <a:pt x="0" y="5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2" name="Freeform 72"/>
          <p:cNvSpPr/>
          <p:nvPr/>
        </p:nvSpPr>
        <p:spPr bwMode="auto">
          <a:xfrm>
            <a:off x="4378325" y="1016000"/>
            <a:ext cx="2233613" cy="735013"/>
          </a:xfrm>
          <a:custGeom>
            <a:avLst/>
            <a:gdLst>
              <a:gd name="T0" fmla="*/ 0 w 869"/>
              <a:gd name="T1" fmla="*/ 286 h 286"/>
              <a:gd name="T2" fmla="*/ 0 w 869"/>
              <a:gd name="T3" fmla="*/ 285 h 286"/>
              <a:gd name="T4" fmla="*/ 332 w 869"/>
              <a:gd name="T5" fmla="*/ 106 h 286"/>
              <a:gd name="T6" fmla="*/ 631 w 869"/>
              <a:gd name="T7" fmla="*/ 14 h 286"/>
              <a:gd name="T8" fmla="*/ 817 w 869"/>
              <a:gd name="T9" fmla="*/ 18 h 286"/>
              <a:gd name="T10" fmla="*/ 865 w 869"/>
              <a:gd name="T11" fmla="*/ 88 h 286"/>
              <a:gd name="T12" fmla="*/ 864 w 869"/>
              <a:gd name="T13" fmla="*/ 87 h 286"/>
              <a:gd name="T14" fmla="*/ 817 w 869"/>
              <a:gd name="T15" fmla="*/ 19 h 286"/>
              <a:gd name="T16" fmla="*/ 631 w 869"/>
              <a:gd name="T17" fmla="*/ 14 h 286"/>
              <a:gd name="T18" fmla="*/ 332 w 869"/>
              <a:gd name="T19" fmla="*/ 107 h 286"/>
              <a:gd name="T20" fmla="*/ 0 w 869"/>
              <a:gd name="T21"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9" h="286">
                <a:moveTo>
                  <a:pt x="0" y="286"/>
                </a:moveTo>
                <a:cubicBezTo>
                  <a:pt x="0" y="285"/>
                  <a:pt x="0" y="285"/>
                  <a:pt x="0" y="285"/>
                </a:cubicBezTo>
                <a:cubicBezTo>
                  <a:pt x="110" y="213"/>
                  <a:pt x="221" y="153"/>
                  <a:pt x="332" y="106"/>
                </a:cubicBezTo>
                <a:cubicBezTo>
                  <a:pt x="441" y="59"/>
                  <a:pt x="542" y="28"/>
                  <a:pt x="631" y="14"/>
                </a:cubicBezTo>
                <a:cubicBezTo>
                  <a:pt x="712" y="0"/>
                  <a:pt x="775" y="2"/>
                  <a:pt x="817" y="18"/>
                </a:cubicBezTo>
                <a:cubicBezTo>
                  <a:pt x="850" y="31"/>
                  <a:pt x="869" y="60"/>
                  <a:pt x="865" y="88"/>
                </a:cubicBezTo>
                <a:cubicBezTo>
                  <a:pt x="864" y="87"/>
                  <a:pt x="864" y="87"/>
                  <a:pt x="864" y="87"/>
                </a:cubicBezTo>
                <a:cubicBezTo>
                  <a:pt x="869" y="60"/>
                  <a:pt x="849" y="31"/>
                  <a:pt x="817" y="19"/>
                </a:cubicBezTo>
                <a:cubicBezTo>
                  <a:pt x="775" y="3"/>
                  <a:pt x="712" y="1"/>
                  <a:pt x="631" y="14"/>
                </a:cubicBezTo>
                <a:cubicBezTo>
                  <a:pt x="542" y="29"/>
                  <a:pt x="441" y="60"/>
                  <a:pt x="332" y="107"/>
                </a:cubicBezTo>
                <a:cubicBezTo>
                  <a:pt x="222" y="154"/>
                  <a:pt x="110" y="214"/>
                  <a:pt x="0" y="28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3" name="Freeform 73"/>
          <p:cNvSpPr/>
          <p:nvPr/>
        </p:nvSpPr>
        <p:spPr bwMode="auto">
          <a:xfrm>
            <a:off x="5232400" y="147637"/>
            <a:ext cx="1379538" cy="1092200"/>
          </a:xfrm>
          <a:custGeom>
            <a:avLst/>
            <a:gdLst>
              <a:gd name="T0" fmla="*/ 532 w 537"/>
              <a:gd name="T1" fmla="*/ 425 h 425"/>
              <a:gd name="T2" fmla="*/ 494 w 537"/>
              <a:gd name="T3" fmla="*/ 175 h 425"/>
              <a:gd name="T4" fmla="*/ 363 w 537"/>
              <a:gd name="T5" fmla="*/ 23 h 425"/>
              <a:gd name="T6" fmla="*/ 180 w 537"/>
              <a:gd name="T7" fmla="*/ 28 h 425"/>
              <a:gd name="T8" fmla="*/ 1 w 537"/>
              <a:gd name="T9" fmla="*/ 144 h 425"/>
              <a:gd name="T10" fmla="*/ 0 w 537"/>
              <a:gd name="T11" fmla="*/ 144 h 425"/>
              <a:gd name="T12" fmla="*/ 179 w 537"/>
              <a:gd name="T13" fmla="*/ 27 h 425"/>
              <a:gd name="T14" fmla="*/ 363 w 537"/>
              <a:gd name="T15" fmla="*/ 23 h 425"/>
              <a:gd name="T16" fmla="*/ 495 w 537"/>
              <a:gd name="T17" fmla="*/ 175 h 425"/>
              <a:gd name="T18" fmla="*/ 533 w 537"/>
              <a:gd name="T19" fmla="*/ 425 h 425"/>
              <a:gd name="T20" fmla="*/ 532 w 537"/>
              <a:gd name="T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425">
                <a:moveTo>
                  <a:pt x="532" y="425"/>
                </a:moveTo>
                <a:cubicBezTo>
                  <a:pt x="536" y="335"/>
                  <a:pt x="523" y="246"/>
                  <a:pt x="494" y="175"/>
                </a:cubicBezTo>
                <a:cubicBezTo>
                  <a:pt x="464" y="99"/>
                  <a:pt x="418" y="47"/>
                  <a:pt x="363" y="23"/>
                </a:cubicBezTo>
                <a:cubicBezTo>
                  <a:pt x="311" y="1"/>
                  <a:pt x="247" y="3"/>
                  <a:pt x="180" y="28"/>
                </a:cubicBezTo>
                <a:cubicBezTo>
                  <a:pt x="119" y="50"/>
                  <a:pt x="55" y="91"/>
                  <a:pt x="1" y="144"/>
                </a:cubicBezTo>
                <a:cubicBezTo>
                  <a:pt x="0" y="144"/>
                  <a:pt x="0" y="144"/>
                  <a:pt x="0" y="144"/>
                </a:cubicBezTo>
                <a:cubicBezTo>
                  <a:pt x="55" y="91"/>
                  <a:pt x="118" y="49"/>
                  <a:pt x="179" y="27"/>
                </a:cubicBezTo>
                <a:cubicBezTo>
                  <a:pt x="247" y="2"/>
                  <a:pt x="311" y="0"/>
                  <a:pt x="363" y="23"/>
                </a:cubicBezTo>
                <a:cubicBezTo>
                  <a:pt x="419" y="46"/>
                  <a:pt x="464" y="99"/>
                  <a:pt x="495" y="175"/>
                </a:cubicBezTo>
                <a:cubicBezTo>
                  <a:pt x="524" y="246"/>
                  <a:pt x="537" y="335"/>
                  <a:pt x="533" y="425"/>
                </a:cubicBezTo>
                <a:lnTo>
                  <a:pt x="532" y="425"/>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grpSp>
        <p:nvGrpSpPr>
          <p:cNvPr id="64" name="组合 63"/>
          <p:cNvGrpSpPr/>
          <p:nvPr/>
        </p:nvGrpSpPr>
        <p:grpSpPr>
          <a:xfrm>
            <a:off x="1827622" y="1343919"/>
            <a:ext cx="2304000" cy="2304000"/>
            <a:chOff x="1827622" y="1343919"/>
            <a:chExt cx="2304000" cy="2304000"/>
          </a:xfrm>
        </p:grpSpPr>
        <p:sp>
          <p:nvSpPr>
            <p:cNvPr id="65" name="椭圆 6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4878363" y="3308570"/>
            <a:ext cx="504056" cy="504056"/>
            <a:chOff x="1827622" y="1343919"/>
            <a:chExt cx="2304000" cy="2304000"/>
          </a:xfrm>
          <a:solidFill>
            <a:schemeClr val="accent1"/>
          </a:solidFill>
        </p:grpSpPr>
        <p:sp>
          <p:nvSpPr>
            <p:cNvPr id="69" name="椭圆 68"/>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同心圆 70"/>
          <p:cNvSpPr/>
          <p:nvPr/>
        </p:nvSpPr>
        <p:spPr>
          <a:xfrm>
            <a:off x="4622661" y="1886068"/>
            <a:ext cx="179096" cy="179096"/>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同心圆 71"/>
          <p:cNvSpPr/>
          <p:nvPr/>
        </p:nvSpPr>
        <p:spPr>
          <a:xfrm>
            <a:off x="5502262" y="1581933"/>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anose="020B0503020204020204" pitchFamily="34" charset="-122"/>
              <a:ea typeface="微软雅黑" panose="020B0503020204020204" pitchFamily="34" charset="-122"/>
            </a:endParaRPr>
          </a:p>
        </p:txBody>
      </p:sp>
      <p:sp>
        <p:nvSpPr>
          <p:cNvPr id="73" name="同心圆 72"/>
          <p:cNvSpPr/>
          <p:nvPr/>
        </p:nvSpPr>
        <p:spPr>
          <a:xfrm>
            <a:off x="5055540" y="200025"/>
            <a:ext cx="179096" cy="179096"/>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同心圆 73"/>
          <p:cNvSpPr/>
          <p:nvPr/>
        </p:nvSpPr>
        <p:spPr>
          <a:xfrm>
            <a:off x="5970111" y="485774"/>
            <a:ext cx="179096" cy="179096"/>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同心圆 74"/>
          <p:cNvSpPr/>
          <p:nvPr/>
        </p:nvSpPr>
        <p:spPr>
          <a:xfrm>
            <a:off x="5337467" y="3821403"/>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anose="020B0503020204020204" pitchFamily="34" charset="-122"/>
              <a:ea typeface="微软雅黑" panose="020B0503020204020204" pitchFamily="34" charset="-122"/>
            </a:endParaRPr>
          </a:p>
        </p:txBody>
      </p:sp>
      <p:sp>
        <p:nvSpPr>
          <p:cNvPr id="76" name="同心圆 75"/>
          <p:cNvSpPr/>
          <p:nvPr/>
        </p:nvSpPr>
        <p:spPr>
          <a:xfrm>
            <a:off x="2453627" y="5887535"/>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7" name="同心圆 76"/>
          <p:cNvSpPr/>
          <p:nvPr/>
        </p:nvSpPr>
        <p:spPr>
          <a:xfrm>
            <a:off x="631178" y="5943892"/>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78" name="组合 77"/>
          <p:cNvGrpSpPr/>
          <p:nvPr/>
        </p:nvGrpSpPr>
        <p:grpSpPr>
          <a:xfrm>
            <a:off x="6347210" y="935013"/>
            <a:ext cx="504056" cy="504056"/>
            <a:chOff x="1827622" y="1343919"/>
            <a:chExt cx="2304000" cy="2304000"/>
          </a:xfrm>
          <a:solidFill>
            <a:schemeClr val="accent1"/>
          </a:solidFill>
        </p:grpSpPr>
        <p:sp>
          <p:nvSpPr>
            <p:cNvPr id="79" name="椭圆 78"/>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5718083" y="2659038"/>
            <a:ext cx="504056" cy="504056"/>
            <a:chOff x="1827622" y="1343919"/>
            <a:chExt cx="2304000" cy="2304000"/>
          </a:xfrm>
        </p:grpSpPr>
        <p:sp>
          <p:nvSpPr>
            <p:cNvPr id="82" name="椭圆 8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4700112" y="4287043"/>
            <a:ext cx="504056" cy="504056"/>
            <a:chOff x="1827622" y="1343919"/>
            <a:chExt cx="2304000" cy="2304000"/>
          </a:xfrm>
        </p:grpSpPr>
        <p:sp>
          <p:nvSpPr>
            <p:cNvPr id="85" name="椭圆 8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055675" y="738779"/>
            <a:ext cx="746082" cy="746082"/>
            <a:chOff x="1827622" y="1343919"/>
            <a:chExt cx="2304000" cy="2304000"/>
          </a:xfrm>
        </p:grpSpPr>
        <p:sp>
          <p:nvSpPr>
            <p:cNvPr id="88" name="椭圆 8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0" name="图片 89"/>
          <p:cNvPicPr>
            <a:picLocks noChangeAspect="1"/>
          </p:cNvPicPr>
          <p:nvPr/>
        </p:nvPicPr>
        <p:blipFill>
          <a:blip r:embed="rId4"/>
          <a:stretch>
            <a:fillRect/>
          </a:stretch>
        </p:blipFill>
        <p:spPr>
          <a:xfrm>
            <a:off x="9699575" y="70896"/>
            <a:ext cx="2381036" cy="1149851"/>
          </a:xfrm>
          <a:prstGeom prst="rect">
            <a:avLst/>
          </a:prstGeom>
        </p:spPr>
      </p:pic>
      <p:sp>
        <p:nvSpPr>
          <p:cNvPr id="92" name="矩形 91"/>
          <p:cNvSpPr/>
          <p:nvPr/>
        </p:nvSpPr>
        <p:spPr>
          <a:xfrm>
            <a:off x="7066946" y="4460240"/>
            <a:ext cx="2322195" cy="521970"/>
          </a:xfrm>
          <a:prstGeom prst="rect">
            <a:avLst/>
          </a:prstGeom>
        </p:spPr>
        <p:txBody>
          <a:bodyPr wrap="none">
            <a:spAutoFit/>
          </a:bodyPr>
          <a:lstStyle/>
          <a:p>
            <a:pPr algn="ctr"/>
            <a:r>
              <a:rPr lang="en-US" altLang="zh-CN" sz="2800" b="1" dirty="0" smtClean="0">
                <a:latin typeface="Times New Roman" panose="02020603050405020304" pitchFamily="18" charset="0"/>
                <a:cs typeface="Times New Roman" panose="02020603050405020304" pitchFamily="18" charset="0"/>
              </a:rPr>
              <a:t>2017</a:t>
            </a:r>
            <a:r>
              <a:rPr lang="zh-CN" altLang="en-US" sz="2800" b="1" dirty="0" smtClean="0">
                <a:latin typeface="Times New Roman" panose="02020603050405020304" pitchFamily="18" charset="0"/>
                <a:cs typeface="Times New Roman" panose="02020603050405020304" pitchFamily="18" charset="0"/>
              </a:rPr>
              <a:t>年</a:t>
            </a:r>
            <a:r>
              <a:rPr lang="en-US" altLang="zh-CN" sz="2800" b="1" dirty="0" smtClean="0">
                <a:latin typeface="Times New Roman" panose="02020603050405020304" pitchFamily="18" charset="0"/>
                <a:cs typeface="Times New Roman" panose="02020603050405020304" pitchFamily="18" charset="0"/>
              </a:rPr>
              <a:t>7</a:t>
            </a:r>
            <a:r>
              <a:rPr lang="zh-CN" altLang="en-US" sz="2800" b="1" dirty="0" smtClean="0">
                <a:latin typeface="Times New Roman" panose="02020603050405020304" pitchFamily="18" charset="0"/>
                <a:cs typeface="Times New Roman" panose="02020603050405020304" pitchFamily="18" charset="0"/>
              </a:rPr>
              <a:t>月</a:t>
            </a:r>
            <a:r>
              <a:rPr lang="en-US" altLang="zh-CN" sz="2800" b="1" dirty="0" smtClean="0">
                <a:latin typeface="Times New Roman" panose="02020603050405020304" pitchFamily="18" charset="0"/>
                <a:cs typeface="Times New Roman" panose="02020603050405020304" pitchFamily="18" charset="0"/>
              </a:rPr>
              <a:t>4</a:t>
            </a:r>
            <a:r>
              <a:rPr lang="zh-CN" altLang="en-US" sz="2800" b="1" dirty="0">
                <a:latin typeface="Times New Roman" panose="02020603050405020304" pitchFamily="18" charset="0"/>
                <a:cs typeface="Times New Roman" panose="02020603050405020304" pitchFamily="18" charset="0"/>
              </a:rPr>
              <a:t>日</a:t>
            </a:r>
            <a:endParaRPr lang="zh-CN" altLang="en-US" sz="2800" b="1" dirty="0">
              <a:latin typeface="Times New Roman" panose="02020603050405020304" pitchFamily="18" charset="0"/>
              <a:cs typeface="Times New Roman" panose="02020603050405020304" pitchFamily="18" charset="0"/>
            </a:endParaRPr>
          </a:p>
        </p:txBody>
      </p:sp>
      <p:pic>
        <p:nvPicPr>
          <p:cNvPr id="94" name="图片 93"/>
          <p:cNvPicPr>
            <a:picLocks noChangeAspect="1"/>
          </p:cNvPicPr>
          <p:nvPr/>
        </p:nvPicPr>
        <p:blipFill>
          <a:blip r:embed="rId5"/>
          <a:stretch>
            <a:fillRect/>
          </a:stretch>
        </p:blipFill>
        <p:spPr>
          <a:xfrm>
            <a:off x="2148397" y="1671481"/>
            <a:ext cx="1720753" cy="17248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6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randombar(horizontal)">
                                      <p:cBhvr>
                                        <p:cTn id="7" dur="500"/>
                                        <p:tgtEl>
                                          <p:spTgt spid="94"/>
                                        </p:tgtEl>
                                      </p:cBhvr>
                                    </p:animEffect>
                                  </p:childTnLst>
                                </p:cTn>
                              </p:par>
                            </p:childTnLst>
                          </p:cTn>
                        </p:par>
                        <p:par>
                          <p:cTn id="8" fill="hold">
                            <p:stCondLst>
                              <p:cond delay="500"/>
                            </p:stCondLst>
                            <p:childTnLst>
                              <p:par>
                                <p:cTn id="9" presetID="23" presetClass="entr" presetSubtype="272"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p:cTn id="11" dur="1000" fill="hold"/>
                                        <p:tgtEl>
                                          <p:spTgt spid="64"/>
                                        </p:tgtEl>
                                        <p:attrNameLst>
                                          <p:attrName>ppt_w</p:attrName>
                                        </p:attrNameLst>
                                      </p:cBhvr>
                                      <p:tavLst>
                                        <p:tav tm="0">
                                          <p:val>
                                            <p:strVal val="2/3*#ppt_w"/>
                                          </p:val>
                                        </p:tav>
                                        <p:tav tm="100000">
                                          <p:val>
                                            <p:strVal val="#ppt_w"/>
                                          </p:val>
                                        </p:tav>
                                      </p:tavLst>
                                    </p:anim>
                                    <p:anim calcmode="lin" valueType="num">
                                      <p:cBhvr>
                                        <p:cTn id="12" dur="1000" fill="hold"/>
                                        <p:tgtEl>
                                          <p:spTgt spid="64"/>
                                        </p:tgtEl>
                                        <p:attrNameLst>
                                          <p:attrName>ppt_h</p:attrName>
                                        </p:attrNameLst>
                                      </p:cBhvr>
                                      <p:tavLst>
                                        <p:tav tm="0">
                                          <p:val>
                                            <p:strVal val="2/3*#ppt_h"/>
                                          </p:val>
                                        </p:tav>
                                        <p:tav tm="100000">
                                          <p:val>
                                            <p:strVal val="#ppt_h"/>
                                          </p:val>
                                        </p:tav>
                                      </p:tavLst>
                                    </p:anim>
                                  </p:childTnLst>
                                </p:cTn>
                              </p:par>
                            </p:childTnLst>
                          </p:cTn>
                        </p:par>
                        <p:par>
                          <p:cTn id="13" fill="hold">
                            <p:stCondLst>
                              <p:cond delay="1500"/>
                            </p:stCondLst>
                            <p:childTnLst>
                              <p:par>
                                <p:cTn id="14" presetID="23" presetClass="entr" presetSubtype="16" fill="hold" grpId="0" nodeType="afterEffect">
                                  <p:stCondLst>
                                    <p:cond delay="0"/>
                                  </p:stCondLst>
                                  <p:childTnLst>
                                    <p:set>
                                      <p:cBhvr>
                                        <p:cTn id="15" dur="1" fill="hold">
                                          <p:stCondLst>
                                            <p:cond delay="0"/>
                                          </p:stCondLst>
                                        </p:cTn>
                                        <p:tgtEl>
                                          <p:spTgt spid="72"/>
                                        </p:tgtEl>
                                        <p:attrNameLst>
                                          <p:attrName>style.visibility</p:attrName>
                                        </p:attrNameLst>
                                      </p:cBhvr>
                                      <p:to>
                                        <p:strVal val="visible"/>
                                      </p:to>
                                    </p:set>
                                    <p:anim calcmode="lin" valueType="num">
                                      <p:cBhvr>
                                        <p:cTn id="16" dur="500" fill="hold"/>
                                        <p:tgtEl>
                                          <p:spTgt spid="72"/>
                                        </p:tgtEl>
                                        <p:attrNameLst>
                                          <p:attrName>ppt_w</p:attrName>
                                        </p:attrNameLst>
                                      </p:cBhvr>
                                      <p:tavLst>
                                        <p:tav tm="0">
                                          <p:val>
                                            <p:fltVal val="0"/>
                                          </p:val>
                                        </p:tav>
                                        <p:tav tm="100000">
                                          <p:val>
                                            <p:strVal val="#ppt_w"/>
                                          </p:val>
                                        </p:tav>
                                      </p:tavLst>
                                    </p:anim>
                                    <p:anim calcmode="lin" valueType="num">
                                      <p:cBhvr>
                                        <p:cTn id="17" dur="500" fill="hold"/>
                                        <p:tgtEl>
                                          <p:spTgt spid="72"/>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100"/>
                                  </p:stCondLst>
                                  <p:childTnLst>
                                    <p:set>
                                      <p:cBhvr>
                                        <p:cTn id="19" dur="1" fill="hold">
                                          <p:stCondLst>
                                            <p:cond delay="0"/>
                                          </p:stCondLst>
                                        </p:cTn>
                                        <p:tgtEl>
                                          <p:spTgt spid="71"/>
                                        </p:tgtEl>
                                        <p:attrNameLst>
                                          <p:attrName>style.visibility</p:attrName>
                                        </p:attrNameLst>
                                      </p:cBhvr>
                                      <p:to>
                                        <p:strVal val="visible"/>
                                      </p:to>
                                    </p:set>
                                    <p:anim calcmode="lin" valueType="num">
                                      <p:cBhvr>
                                        <p:cTn id="20" dur="500" fill="hold"/>
                                        <p:tgtEl>
                                          <p:spTgt spid="71"/>
                                        </p:tgtEl>
                                        <p:attrNameLst>
                                          <p:attrName>ppt_w</p:attrName>
                                        </p:attrNameLst>
                                      </p:cBhvr>
                                      <p:tavLst>
                                        <p:tav tm="0">
                                          <p:val>
                                            <p:fltVal val="0"/>
                                          </p:val>
                                        </p:tav>
                                        <p:tav tm="100000">
                                          <p:val>
                                            <p:strVal val="#ppt_w"/>
                                          </p:val>
                                        </p:tav>
                                      </p:tavLst>
                                    </p:anim>
                                    <p:anim calcmode="lin" valueType="num">
                                      <p:cBhvr>
                                        <p:cTn id="21" dur="500" fill="hold"/>
                                        <p:tgtEl>
                                          <p:spTgt spid="71"/>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200"/>
                                  </p:stCondLst>
                                  <p:childTnLst>
                                    <p:set>
                                      <p:cBhvr>
                                        <p:cTn id="23" dur="1" fill="hold">
                                          <p:stCondLst>
                                            <p:cond delay="0"/>
                                          </p:stCondLst>
                                        </p:cTn>
                                        <p:tgtEl>
                                          <p:spTgt spid="73"/>
                                        </p:tgtEl>
                                        <p:attrNameLst>
                                          <p:attrName>style.visibility</p:attrName>
                                        </p:attrNameLst>
                                      </p:cBhvr>
                                      <p:to>
                                        <p:strVal val="visible"/>
                                      </p:to>
                                    </p:set>
                                    <p:anim calcmode="lin" valueType="num">
                                      <p:cBhvr>
                                        <p:cTn id="24" dur="500" fill="hold"/>
                                        <p:tgtEl>
                                          <p:spTgt spid="73"/>
                                        </p:tgtEl>
                                        <p:attrNameLst>
                                          <p:attrName>ppt_w</p:attrName>
                                        </p:attrNameLst>
                                      </p:cBhvr>
                                      <p:tavLst>
                                        <p:tav tm="0">
                                          <p:val>
                                            <p:fltVal val="0"/>
                                          </p:val>
                                        </p:tav>
                                        <p:tav tm="100000">
                                          <p:val>
                                            <p:strVal val="#ppt_w"/>
                                          </p:val>
                                        </p:tav>
                                      </p:tavLst>
                                    </p:anim>
                                    <p:anim calcmode="lin" valueType="num">
                                      <p:cBhvr>
                                        <p:cTn id="25" dur="500" fill="hold"/>
                                        <p:tgtEl>
                                          <p:spTgt spid="7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300"/>
                                  </p:stCondLst>
                                  <p:childTnLst>
                                    <p:set>
                                      <p:cBhvr>
                                        <p:cTn id="27" dur="1" fill="hold">
                                          <p:stCondLst>
                                            <p:cond delay="0"/>
                                          </p:stCondLst>
                                        </p:cTn>
                                        <p:tgtEl>
                                          <p:spTgt spid="74"/>
                                        </p:tgtEl>
                                        <p:attrNameLst>
                                          <p:attrName>style.visibility</p:attrName>
                                        </p:attrNameLst>
                                      </p:cBhvr>
                                      <p:to>
                                        <p:strVal val="visible"/>
                                      </p:to>
                                    </p:set>
                                    <p:anim calcmode="lin" valueType="num">
                                      <p:cBhvr>
                                        <p:cTn id="28" dur="500" fill="hold"/>
                                        <p:tgtEl>
                                          <p:spTgt spid="74"/>
                                        </p:tgtEl>
                                        <p:attrNameLst>
                                          <p:attrName>ppt_w</p:attrName>
                                        </p:attrNameLst>
                                      </p:cBhvr>
                                      <p:tavLst>
                                        <p:tav tm="0">
                                          <p:val>
                                            <p:fltVal val="0"/>
                                          </p:val>
                                        </p:tav>
                                        <p:tav tm="100000">
                                          <p:val>
                                            <p:strVal val="#ppt_w"/>
                                          </p:val>
                                        </p:tav>
                                      </p:tavLst>
                                    </p:anim>
                                    <p:anim calcmode="lin" valueType="num">
                                      <p:cBhvr>
                                        <p:cTn id="29" dur="500" fill="hold"/>
                                        <p:tgtEl>
                                          <p:spTgt spid="74"/>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400"/>
                                  </p:stCondLst>
                                  <p:childTnLst>
                                    <p:set>
                                      <p:cBhvr>
                                        <p:cTn id="31" dur="1" fill="hold">
                                          <p:stCondLst>
                                            <p:cond delay="0"/>
                                          </p:stCondLst>
                                        </p:cTn>
                                        <p:tgtEl>
                                          <p:spTgt spid="76"/>
                                        </p:tgtEl>
                                        <p:attrNameLst>
                                          <p:attrName>style.visibility</p:attrName>
                                        </p:attrNameLst>
                                      </p:cBhvr>
                                      <p:to>
                                        <p:strVal val="visible"/>
                                      </p:to>
                                    </p:set>
                                    <p:anim calcmode="lin" valueType="num">
                                      <p:cBhvr>
                                        <p:cTn id="32" dur="500" fill="hold"/>
                                        <p:tgtEl>
                                          <p:spTgt spid="76"/>
                                        </p:tgtEl>
                                        <p:attrNameLst>
                                          <p:attrName>ppt_w</p:attrName>
                                        </p:attrNameLst>
                                      </p:cBhvr>
                                      <p:tavLst>
                                        <p:tav tm="0">
                                          <p:val>
                                            <p:fltVal val="0"/>
                                          </p:val>
                                        </p:tav>
                                        <p:tav tm="100000">
                                          <p:val>
                                            <p:strVal val="#ppt_w"/>
                                          </p:val>
                                        </p:tav>
                                      </p:tavLst>
                                    </p:anim>
                                    <p:anim calcmode="lin" valueType="num">
                                      <p:cBhvr>
                                        <p:cTn id="33" dur="500" fill="hold"/>
                                        <p:tgtEl>
                                          <p:spTgt spid="76"/>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500"/>
                                  </p:stCondLst>
                                  <p:childTnLst>
                                    <p:set>
                                      <p:cBhvr>
                                        <p:cTn id="35" dur="1" fill="hold">
                                          <p:stCondLst>
                                            <p:cond delay="0"/>
                                          </p:stCondLst>
                                        </p:cTn>
                                        <p:tgtEl>
                                          <p:spTgt spid="75"/>
                                        </p:tgtEl>
                                        <p:attrNameLst>
                                          <p:attrName>style.visibility</p:attrName>
                                        </p:attrNameLst>
                                      </p:cBhvr>
                                      <p:to>
                                        <p:strVal val="visible"/>
                                      </p:to>
                                    </p:set>
                                    <p:anim calcmode="lin" valueType="num">
                                      <p:cBhvr>
                                        <p:cTn id="36" dur="500" fill="hold"/>
                                        <p:tgtEl>
                                          <p:spTgt spid="75"/>
                                        </p:tgtEl>
                                        <p:attrNameLst>
                                          <p:attrName>ppt_w</p:attrName>
                                        </p:attrNameLst>
                                      </p:cBhvr>
                                      <p:tavLst>
                                        <p:tav tm="0">
                                          <p:val>
                                            <p:fltVal val="0"/>
                                          </p:val>
                                        </p:tav>
                                        <p:tav tm="100000">
                                          <p:val>
                                            <p:strVal val="#ppt_w"/>
                                          </p:val>
                                        </p:tav>
                                      </p:tavLst>
                                    </p:anim>
                                    <p:anim calcmode="lin" valueType="num">
                                      <p:cBhvr>
                                        <p:cTn id="37" dur="500" fill="hold"/>
                                        <p:tgtEl>
                                          <p:spTgt spid="75"/>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600"/>
                                  </p:stCondLst>
                                  <p:childTnLst>
                                    <p:set>
                                      <p:cBhvr>
                                        <p:cTn id="39" dur="1" fill="hold">
                                          <p:stCondLst>
                                            <p:cond delay="0"/>
                                          </p:stCondLst>
                                        </p:cTn>
                                        <p:tgtEl>
                                          <p:spTgt spid="77"/>
                                        </p:tgtEl>
                                        <p:attrNameLst>
                                          <p:attrName>style.visibility</p:attrName>
                                        </p:attrNameLst>
                                      </p:cBhvr>
                                      <p:to>
                                        <p:strVal val="visible"/>
                                      </p:to>
                                    </p:set>
                                    <p:anim calcmode="lin" valueType="num">
                                      <p:cBhvr>
                                        <p:cTn id="40" dur="500" fill="hold"/>
                                        <p:tgtEl>
                                          <p:spTgt spid="77"/>
                                        </p:tgtEl>
                                        <p:attrNameLst>
                                          <p:attrName>ppt_w</p:attrName>
                                        </p:attrNameLst>
                                      </p:cBhvr>
                                      <p:tavLst>
                                        <p:tav tm="0">
                                          <p:val>
                                            <p:fltVal val="0"/>
                                          </p:val>
                                        </p:tav>
                                        <p:tav tm="100000">
                                          <p:val>
                                            <p:strVal val="#ppt_w"/>
                                          </p:val>
                                        </p:tav>
                                      </p:tavLst>
                                    </p:anim>
                                    <p:anim calcmode="lin" valueType="num">
                                      <p:cBhvr>
                                        <p:cTn id="41" dur="500" fill="hold"/>
                                        <p:tgtEl>
                                          <p:spTgt spid="77"/>
                                        </p:tgtEl>
                                        <p:attrNameLst>
                                          <p:attrName>ppt_h</p:attrName>
                                        </p:attrNameLst>
                                      </p:cBhvr>
                                      <p:tavLst>
                                        <p:tav tm="0">
                                          <p:val>
                                            <p:fltVal val="0"/>
                                          </p:val>
                                        </p:tav>
                                        <p:tav tm="100000">
                                          <p:val>
                                            <p:strVal val="#ppt_h"/>
                                          </p:val>
                                        </p:tav>
                                      </p:tavLst>
                                    </p:anim>
                                  </p:childTnLst>
                                </p:cTn>
                              </p:par>
                            </p:childTnLst>
                          </p:cTn>
                        </p:par>
                        <p:par>
                          <p:cTn id="42" fill="hold">
                            <p:stCondLst>
                              <p:cond delay="2000"/>
                            </p:stCondLst>
                            <p:childTnLst>
                              <p:par>
                                <p:cTn id="43" presetID="22" presetClass="entr" presetSubtype="1"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2000"/>
                                        <p:tgtEl>
                                          <p:spTgt spid="32"/>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up)">
                                      <p:cBhvr>
                                        <p:cTn id="48" dur="2000"/>
                                        <p:tgtEl>
                                          <p:spTgt spid="28"/>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up)">
                                      <p:cBhvr>
                                        <p:cTn id="51" dur="2000"/>
                                        <p:tgtEl>
                                          <p:spTgt spid="27"/>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wipe(left)">
                                      <p:cBhvr>
                                        <p:cTn id="54" dur="2000"/>
                                        <p:tgtEl>
                                          <p:spTgt spid="4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2000"/>
                                        <p:tgtEl>
                                          <p:spTgt spid="3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2000"/>
                                        <p:tgtEl>
                                          <p:spTgt spid="61"/>
                                        </p:tgtEl>
                                      </p:cBhvr>
                                    </p:animEffect>
                                  </p:childTnLst>
                                </p:cTn>
                              </p:par>
                            </p:childTnLst>
                          </p:cTn>
                        </p:par>
                        <p:par>
                          <p:cTn id="61" fill="hold">
                            <p:stCondLst>
                              <p:cond delay="4000"/>
                            </p:stCondLst>
                            <p:childTnLst>
                              <p:par>
                                <p:cTn id="62" presetID="22" presetClass="entr" presetSubtype="2"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right)">
                                      <p:cBhvr>
                                        <p:cTn id="64" dur="2000"/>
                                        <p:tgtEl>
                                          <p:spTgt spid="53"/>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right)">
                                      <p:cBhvr>
                                        <p:cTn id="67" dur="2000"/>
                                        <p:tgtEl>
                                          <p:spTgt spid="47"/>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right)">
                                      <p:cBhvr>
                                        <p:cTn id="70" dur="2000"/>
                                        <p:tgtEl>
                                          <p:spTgt spid="33"/>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right)">
                                      <p:cBhvr>
                                        <p:cTn id="73" dur="2000"/>
                                        <p:tgtEl>
                                          <p:spTgt spid="34"/>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right)">
                                      <p:cBhvr>
                                        <p:cTn id="76" dur="2000"/>
                                        <p:tgtEl>
                                          <p:spTgt spid="35"/>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right)">
                                      <p:cBhvr>
                                        <p:cTn id="79" dur="2000"/>
                                        <p:tgtEl>
                                          <p:spTgt spid="38"/>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right)">
                                      <p:cBhvr>
                                        <p:cTn id="82" dur="2000"/>
                                        <p:tgtEl>
                                          <p:spTgt spid="39"/>
                                        </p:tgtEl>
                                      </p:cBhvr>
                                    </p:animEffect>
                                  </p:childTnLst>
                                </p:cTn>
                              </p:par>
                              <p:par>
                                <p:cTn id="83" presetID="22" presetClass="entr" presetSubtype="2"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wipe(right)">
                                      <p:cBhvr>
                                        <p:cTn id="85" dur="2000"/>
                                        <p:tgtEl>
                                          <p:spTgt spid="40"/>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41"/>
                                        </p:tgtEl>
                                        <p:attrNameLst>
                                          <p:attrName>style.visibility</p:attrName>
                                        </p:attrNameLst>
                                      </p:cBhvr>
                                      <p:to>
                                        <p:strVal val="visible"/>
                                      </p:to>
                                    </p:set>
                                    <p:animEffect transition="in" filter="wipe(right)">
                                      <p:cBhvr>
                                        <p:cTn id="88" dur="2000"/>
                                        <p:tgtEl>
                                          <p:spTgt spid="41"/>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wipe(right)">
                                      <p:cBhvr>
                                        <p:cTn id="91" dur="2000"/>
                                        <p:tgtEl>
                                          <p:spTgt spid="45"/>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right)">
                                      <p:cBhvr>
                                        <p:cTn id="94" dur="2000"/>
                                        <p:tgtEl>
                                          <p:spTgt spid="50"/>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right)">
                                      <p:cBhvr>
                                        <p:cTn id="97" dur="2000"/>
                                        <p:tgtEl>
                                          <p:spTgt spid="51"/>
                                        </p:tgtEl>
                                      </p:cBhvr>
                                    </p:animEffect>
                                  </p:childTnLst>
                                </p:cTn>
                              </p:par>
                              <p:par>
                                <p:cTn id="98" presetID="22" presetClass="entr" presetSubtype="2" fill="hold" grpId="0"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wipe(right)">
                                      <p:cBhvr>
                                        <p:cTn id="100" dur="2000"/>
                                        <p:tgtEl>
                                          <p:spTgt spid="52"/>
                                        </p:tgtEl>
                                      </p:cBhvr>
                                    </p:animEffect>
                                  </p:childTnLst>
                                </p:cTn>
                              </p:par>
                              <p:par>
                                <p:cTn id="101" presetID="22" presetClass="entr" presetSubtype="2" fill="hold" grpId="0" nodeType="with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wipe(right)">
                                      <p:cBhvr>
                                        <p:cTn id="103" dur="2000"/>
                                        <p:tgtEl>
                                          <p:spTgt spid="54"/>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63"/>
                                        </p:tgtEl>
                                        <p:attrNameLst>
                                          <p:attrName>style.visibility</p:attrName>
                                        </p:attrNameLst>
                                      </p:cBhvr>
                                      <p:to>
                                        <p:strVal val="visible"/>
                                      </p:to>
                                    </p:set>
                                    <p:animEffect transition="in" filter="wipe(right)">
                                      <p:cBhvr>
                                        <p:cTn id="106" dur="2000"/>
                                        <p:tgtEl>
                                          <p:spTgt spid="63"/>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wipe(up)">
                                      <p:cBhvr>
                                        <p:cTn id="109" dur="2000"/>
                                        <p:tgtEl>
                                          <p:spTgt spid="44"/>
                                        </p:tgtEl>
                                      </p:cBhvr>
                                    </p:animEffect>
                                  </p:childTnLst>
                                </p:cTn>
                              </p:par>
                              <p:par>
                                <p:cTn id="110" presetID="22" presetClass="entr" presetSubtype="1" fill="hold" grpId="0" nodeType="with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wipe(up)">
                                      <p:cBhvr>
                                        <p:cTn id="112" dur="2000"/>
                                        <p:tgtEl>
                                          <p:spTgt spid="58"/>
                                        </p:tgtEl>
                                      </p:cBhvr>
                                    </p:animEffect>
                                  </p:childTnLst>
                                </p:cTn>
                              </p:par>
                              <p:par>
                                <p:cTn id="113" presetID="22" presetClass="entr" presetSubtype="1"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animEffect transition="in" filter="wipe(up)">
                                      <p:cBhvr>
                                        <p:cTn id="115" dur="2000"/>
                                        <p:tgtEl>
                                          <p:spTgt spid="57"/>
                                        </p:tgtEl>
                                      </p:cBhvr>
                                    </p:animEffect>
                                  </p:childTnLst>
                                </p:cTn>
                              </p:par>
                              <p:par>
                                <p:cTn id="116" presetID="22" presetClass="entr" presetSubtype="1" fill="hold" grpId="0" nodeType="with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wipe(up)">
                                      <p:cBhvr>
                                        <p:cTn id="118" dur="2000"/>
                                        <p:tgtEl>
                                          <p:spTgt spid="43"/>
                                        </p:tgtEl>
                                      </p:cBhvr>
                                    </p:animEffect>
                                  </p:childTnLst>
                                </p:cTn>
                              </p:par>
                              <p:par>
                                <p:cTn id="119" presetID="22" presetClass="entr" presetSubtype="1" fill="hold" grpId="0" nodeType="with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wipe(up)">
                                      <p:cBhvr>
                                        <p:cTn id="121" dur="2000"/>
                                        <p:tgtEl>
                                          <p:spTgt spid="56"/>
                                        </p:tgtEl>
                                      </p:cBhvr>
                                    </p:animEffect>
                                  </p:childTnLst>
                                </p:cTn>
                              </p:par>
                              <p:par>
                                <p:cTn id="122" presetID="22" presetClass="entr" presetSubtype="1"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wipe(up)">
                                      <p:cBhvr>
                                        <p:cTn id="124" dur="2000"/>
                                        <p:tgtEl>
                                          <p:spTgt spid="42"/>
                                        </p:tgtEl>
                                      </p:cBhvr>
                                    </p:animEffect>
                                  </p:childTnLst>
                                </p:cTn>
                              </p:par>
                              <p:par>
                                <p:cTn id="125" presetID="22" presetClass="entr" presetSubtype="1" fill="hold" grpId="0" nodeType="withEffect">
                                  <p:stCondLst>
                                    <p:cond delay="0"/>
                                  </p:stCondLst>
                                  <p:childTnLst>
                                    <p:set>
                                      <p:cBhvr>
                                        <p:cTn id="126" dur="1" fill="hold">
                                          <p:stCondLst>
                                            <p:cond delay="0"/>
                                          </p:stCondLst>
                                        </p:cTn>
                                        <p:tgtEl>
                                          <p:spTgt spid="59"/>
                                        </p:tgtEl>
                                        <p:attrNameLst>
                                          <p:attrName>style.visibility</p:attrName>
                                        </p:attrNameLst>
                                      </p:cBhvr>
                                      <p:to>
                                        <p:strVal val="visible"/>
                                      </p:to>
                                    </p:set>
                                    <p:animEffect transition="in" filter="wipe(up)">
                                      <p:cBhvr>
                                        <p:cTn id="127" dur="2000"/>
                                        <p:tgtEl>
                                          <p:spTgt spid="59"/>
                                        </p:tgtEl>
                                      </p:cBhvr>
                                    </p:animEffect>
                                  </p:childTnLst>
                                </p:cTn>
                              </p:par>
                              <p:par>
                                <p:cTn id="128" presetID="22" presetClass="entr" presetSubtype="1"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up)">
                                      <p:cBhvr>
                                        <p:cTn id="130" dur="2000"/>
                                        <p:tgtEl>
                                          <p:spTgt spid="55"/>
                                        </p:tgtEl>
                                      </p:cBhvr>
                                    </p:animEffect>
                                  </p:childTnLst>
                                </p:cTn>
                              </p:par>
                              <p:par>
                                <p:cTn id="131" presetID="22" presetClass="entr" presetSubtype="1"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wipe(up)">
                                      <p:cBhvr>
                                        <p:cTn id="133" dur="2000"/>
                                        <p:tgtEl>
                                          <p:spTgt spid="46"/>
                                        </p:tgtEl>
                                      </p:cBhvr>
                                    </p:animEffect>
                                  </p:childTnLst>
                                </p:cTn>
                              </p:par>
                              <p:par>
                                <p:cTn id="134" presetID="22" presetClass="entr" presetSubtype="2" fill="hold" grpId="0" nodeType="with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wipe(right)">
                                      <p:cBhvr>
                                        <p:cTn id="136" dur="2000"/>
                                        <p:tgtEl>
                                          <p:spTgt spid="60"/>
                                        </p:tgtEl>
                                      </p:cBhvr>
                                    </p:animEffect>
                                  </p:childTnLst>
                                </p:cTn>
                              </p:par>
                              <p:par>
                                <p:cTn id="137" presetID="22" presetClass="entr" presetSubtype="1" fill="hold" grpId="0" nodeType="withEffect">
                                  <p:stCondLst>
                                    <p:cond delay="0"/>
                                  </p:stCondLst>
                                  <p:childTnLst>
                                    <p:set>
                                      <p:cBhvr>
                                        <p:cTn id="138" dur="1" fill="hold">
                                          <p:stCondLst>
                                            <p:cond delay="0"/>
                                          </p:stCondLst>
                                        </p:cTn>
                                        <p:tgtEl>
                                          <p:spTgt spid="49"/>
                                        </p:tgtEl>
                                        <p:attrNameLst>
                                          <p:attrName>style.visibility</p:attrName>
                                        </p:attrNameLst>
                                      </p:cBhvr>
                                      <p:to>
                                        <p:strVal val="visible"/>
                                      </p:to>
                                    </p:set>
                                    <p:animEffect transition="in" filter="wipe(up)">
                                      <p:cBhvr>
                                        <p:cTn id="139" dur="2000"/>
                                        <p:tgtEl>
                                          <p:spTgt spid="49"/>
                                        </p:tgtEl>
                                      </p:cBhvr>
                                    </p:animEffect>
                                  </p:childTnLst>
                                </p:cTn>
                              </p:par>
                              <p:par>
                                <p:cTn id="140" presetID="22" presetClass="entr" presetSubtype="1" fill="hold" grpId="0" nodeType="withEffect">
                                  <p:stCondLst>
                                    <p:cond delay="0"/>
                                  </p:stCondLst>
                                  <p:childTnLst>
                                    <p:set>
                                      <p:cBhvr>
                                        <p:cTn id="141" dur="1" fill="hold">
                                          <p:stCondLst>
                                            <p:cond delay="0"/>
                                          </p:stCondLst>
                                        </p:cTn>
                                        <p:tgtEl>
                                          <p:spTgt spid="37"/>
                                        </p:tgtEl>
                                        <p:attrNameLst>
                                          <p:attrName>style.visibility</p:attrName>
                                        </p:attrNameLst>
                                      </p:cBhvr>
                                      <p:to>
                                        <p:strVal val="visible"/>
                                      </p:to>
                                    </p:set>
                                    <p:animEffect transition="in" filter="wipe(up)">
                                      <p:cBhvr>
                                        <p:cTn id="142" dur="2000"/>
                                        <p:tgtEl>
                                          <p:spTgt spid="37"/>
                                        </p:tgtEl>
                                      </p:cBhvr>
                                    </p:animEffect>
                                  </p:childTnLst>
                                </p:cTn>
                              </p:par>
                              <p:par>
                                <p:cTn id="143" presetID="22" presetClass="entr" presetSubtype="1" fill="hold" grpId="0" nodeType="with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wipe(up)">
                                      <p:cBhvr>
                                        <p:cTn id="145" dur="2000"/>
                                        <p:tgtEl>
                                          <p:spTgt spid="62"/>
                                        </p:tgtEl>
                                      </p:cBhvr>
                                    </p:animEffect>
                                  </p:childTnLst>
                                </p:cTn>
                              </p:par>
                            </p:childTnLst>
                          </p:cTn>
                        </p:par>
                        <p:par>
                          <p:cTn id="146" fill="hold">
                            <p:stCondLst>
                              <p:cond delay="6000"/>
                            </p:stCondLst>
                            <p:childTnLst>
                              <p:par>
                                <p:cTn id="147" presetID="22" presetClass="entr" presetSubtype="1" fill="hold" grpId="0" nodeType="afterEffect">
                                  <p:stCondLst>
                                    <p:cond delay="0"/>
                                  </p:stCondLst>
                                  <p:childTnLst>
                                    <p:set>
                                      <p:cBhvr>
                                        <p:cTn id="148" dur="1" fill="hold">
                                          <p:stCondLst>
                                            <p:cond delay="0"/>
                                          </p:stCondLst>
                                        </p:cTn>
                                        <p:tgtEl>
                                          <p:spTgt spid="21"/>
                                        </p:tgtEl>
                                        <p:attrNameLst>
                                          <p:attrName>style.visibility</p:attrName>
                                        </p:attrNameLst>
                                      </p:cBhvr>
                                      <p:to>
                                        <p:strVal val="visible"/>
                                      </p:to>
                                    </p:set>
                                    <p:animEffect transition="in" filter="wipe(up)">
                                      <p:cBhvr>
                                        <p:cTn id="149" dur="2000"/>
                                        <p:tgtEl>
                                          <p:spTgt spid="21"/>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wipe(up)">
                                      <p:cBhvr>
                                        <p:cTn id="152" dur="2000"/>
                                        <p:tgtEl>
                                          <p:spTgt spid="31"/>
                                        </p:tgtEl>
                                      </p:cBhvr>
                                    </p:animEffect>
                                  </p:childTnLst>
                                </p:cTn>
                              </p:par>
                              <p:par>
                                <p:cTn id="153" presetID="22" presetClass="entr" presetSubtype="1" fill="hold" grpId="0" nodeType="withEffect">
                                  <p:stCondLst>
                                    <p:cond delay="0"/>
                                  </p:stCondLst>
                                  <p:childTnLst>
                                    <p:set>
                                      <p:cBhvr>
                                        <p:cTn id="154" dur="1" fill="hold">
                                          <p:stCondLst>
                                            <p:cond delay="0"/>
                                          </p:stCondLst>
                                        </p:cTn>
                                        <p:tgtEl>
                                          <p:spTgt spid="26"/>
                                        </p:tgtEl>
                                        <p:attrNameLst>
                                          <p:attrName>style.visibility</p:attrName>
                                        </p:attrNameLst>
                                      </p:cBhvr>
                                      <p:to>
                                        <p:strVal val="visible"/>
                                      </p:to>
                                    </p:set>
                                    <p:animEffect transition="in" filter="wipe(up)">
                                      <p:cBhvr>
                                        <p:cTn id="155" dur="2000"/>
                                        <p:tgtEl>
                                          <p:spTgt spid="26"/>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24"/>
                                        </p:tgtEl>
                                        <p:attrNameLst>
                                          <p:attrName>style.visibility</p:attrName>
                                        </p:attrNameLst>
                                      </p:cBhvr>
                                      <p:to>
                                        <p:strVal val="visible"/>
                                      </p:to>
                                    </p:set>
                                    <p:animEffect transition="in" filter="wipe(down)">
                                      <p:cBhvr>
                                        <p:cTn id="158" dur="2000"/>
                                        <p:tgtEl>
                                          <p:spTgt spid="24"/>
                                        </p:tgtEl>
                                      </p:cBhvr>
                                    </p:animEffect>
                                  </p:childTnLst>
                                </p:cTn>
                              </p:par>
                              <p:par>
                                <p:cTn id="159" presetID="22" presetClass="entr" presetSubtype="2" fill="hold" grpId="0" nodeType="with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right)">
                                      <p:cBhvr>
                                        <p:cTn id="161" dur="2000"/>
                                        <p:tgtEl>
                                          <p:spTgt spid="30"/>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29"/>
                                        </p:tgtEl>
                                        <p:attrNameLst>
                                          <p:attrName>style.visibility</p:attrName>
                                        </p:attrNameLst>
                                      </p:cBhvr>
                                      <p:to>
                                        <p:strVal val="visible"/>
                                      </p:to>
                                    </p:set>
                                    <p:animEffect transition="in" filter="wipe(down)">
                                      <p:cBhvr>
                                        <p:cTn id="164" dur="2000"/>
                                        <p:tgtEl>
                                          <p:spTgt spid="29"/>
                                        </p:tgtEl>
                                      </p:cBhvr>
                                    </p:animEffect>
                                  </p:childTnLst>
                                </p:cTn>
                              </p:par>
                            </p:childTnLst>
                          </p:cTn>
                        </p:par>
                        <p:par>
                          <p:cTn id="165" fill="hold">
                            <p:stCondLst>
                              <p:cond delay="8000"/>
                            </p:stCondLst>
                            <p:childTnLst>
                              <p:par>
                                <p:cTn id="166" presetID="22" presetClass="entr" presetSubtype="4" fill="hold" grpId="0" nodeType="afterEffect">
                                  <p:stCondLst>
                                    <p:cond delay="0"/>
                                  </p:stCondLst>
                                  <p:childTnLst>
                                    <p:set>
                                      <p:cBhvr>
                                        <p:cTn id="167" dur="1" fill="hold">
                                          <p:stCondLst>
                                            <p:cond delay="0"/>
                                          </p:stCondLst>
                                        </p:cTn>
                                        <p:tgtEl>
                                          <p:spTgt spid="19"/>
                                        </p:tgtEl>
                                        <p:attrNameLst>
                                          <p:attrName>style.visibility</p:attrName>
                                        </p:attrNameLst>
                                      </p:cBhvr>
                                      <p:to>
                                        <p:strVal val="visible"/>
                                      </p:to>
                                    </p:set>
                                    <p:animEffect transition="in" filter="wipe(down)">
                                      <p:cBhvr>
                                        <p:cTn id="168" dur="2000"/>
                                        <p:tgtEl>
                                          <p:spTgt spid="19"/>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20"/>
                                        </p:tgtEl>
                                        <p:attrNameLst>
                                          <p:attrName>style.visibility</p:attrName>
                                        </p:attrNameLst>
                                      </p:cBhvr>
                                      <p:to>
                                        <p:strVal val="visible"/>
                                      </p:to>
                                    </p:set>
                                    <p:animEffect transition="in" filter="wipe(down)">
                                      <p:cBhvr>
                                        <p:cTn id="171" dur="2000"/>
                                        <p:tgtEl>
                                          <p:spTgt spid="20"/>
                                        </p:tgtEl>
                                      </p:cBhvr>
                                    </p:animEffect>
                                  </p:childTnLst>
                                </p:cTn>
                              </p:par>
                            </p:childTnLst>
                          </p:cTn>
                        </p:par>
                        <p:par>
                          <p:cTn id="172" fill="hold">
                            <p:stCondLst>
                              <p:cond delay="10000"/>
                            </p:stCondLst>
                            <p:childTnLst>
                              <p:par>
                                <p:cTn id="173" presetID="23" presetClass="entr" presetSubtype="16" fill="hold" nodeType="afterEffect">
                                  <p:stCondLst>
                                    <p:cond delay="0"/>
                                  </p:stCondLst>
                                  <p:childTnLst>
                                    <p:set>
                                      <p:cBhvr>
                                        <p:cTn id="174" dur="1" fill="hold">
                                          <p:stCondLst>
                                            <p:cond delay="0"/>
                                          </p:stCondLst>
                                        </p:cTn>
                                        <p:tgtEl>
                                          <p:spTgt spid="87"/>
                                        </p:tgtEl>
                                        <p:attrNameLst>
                                          <p:attrName>style.visibility</p:attrName>
                                        </p:attrNameLst>
                                      </p:cBhvr>
                                      <p:to>
                                        <p:strVal val="visible"/>
                                      </p:to>
                                    </p:set>
                                    <p:anim calcmode="lin" valueType="num">
                                      <p:cBhvr>
                                        <p:cTn id="175" dur="1000" fill="hold"/>
                                        <p:tgtEl>
                                          <p:spTgt spid="87"/>
                                        </p:tgtEl>
                                        <p:attrNameLst>
                                          <p:attrName>ppt_w</p:attrName>
                                        </p:attrNameLst>
                                      </p:cBhvr>
                                      <p:tavLst>
                                        <p:tav tm="0">
                                          <p:val>
                                            <p:fltVal val="0"/>
                                          </p:val>
                                        </p:tav>
                                        <p:tav tm="100000">
                                          <p:val>
                                            <p:strVal val="#ppt_w"/>
                                          </p:val>
                                        </p:tav>
                                      </p:tavLst>
                                    </p:anim>
                                    <p:anim calcmode="lin" valueType="num">
                                      <p:cBhvr>
                                        <p:cTn id="176" dur="1000" fill="hold"/>
                                        <p:tgtEl>
                                          <p:spTgt spid="87"/>
                                        </p:tgtEl>
                                        <p:attrNameLst>
                                          <p:attrName>ppt_h</p:attrName>
                                        </p:attrNameLst>
                                      </p:cBhvr>
                                      <p:tavLst>
                                        <p:tav tm="0">
                                          <p:val>
                                            <p:fltVal val="0"/>
                                          </p:val>
                                        </p:tav>
                                        <p:tav tm="100000">
                                          <p:val>
                                            <p:strVal val="#ppt_h"/>
                                          </p:val>
                                        </p:tav>
                                      </p:tavLst>
                                    </p:anim>
                                  </p:childTnLst>
                                </p:cTn>
                              </p:par>
                              <p:par>
                                <p:cTn id="177" presetID="23" presetClass="entr" presetSubtype="16" fill="hold" nodeType="withEffect">
                                  <p:stCondLst>
                                    <p:cond delay="200"/>
                                  </p:stCondLst>
                                  <p:childTnLst>
                                    <p:set>
                                      <p:cBhvr>
                                        <p:cTn id="178" dur="1" fill="hold">
                                          <p:stCondLst>
                                            <p:cond delay="0"/>
                                          </p:stCondLst>
                                        </p:cTn>
                                        <p:tgtEl>
                                          <p:spTgt spid="68"/>
                                        </p:tgtEl>
                                        <p:attrNameLst>
                                          <p:attrName>style.visibility</p:attrName>
                                        </p:attrNameLst>
                                      </p:cBhvr>
                                      <p:to>
                                        <p:strVal val="visible"/>
                                      </p:to>
                                    </p:set>
                                    <p:anim calcmode="lin" valueType="num">
                                      <p:cBhvr>
                                        <p:cTn id="179" dur="1000" fill="hold"/>
                                        <p:tgtEl>
                                          <p:spTgt spid="68"/>
                                        </p:tgtEl>
                                        <p:attrNameLst>
                                          <p:attrName>ppt_w</p:attrName>
                                        </p:attrNameLst>
                                      </p:cBhvr>
                                      <p:tavLst>
                                        <p:tav tm="0">
                                          <p:val>
                                            <p:fltVal val="0"/>
                                          </p:val>
                                        </p:tav>
                                        <p:tav tm="100000">
                                          <p:val>
                                            <p:strVal val="#ppt_w"/>
                                          </p:val>
                                        </p:tav>
                                      </p:tavLst>
                                    </p:anim>
                                    <p:anim calcmode="lin" valueType="num">
                                      <p:cBhvr>
                                        <p:cTn id="180" dur="1000" fill="hold"/>
                                        <p:tgtEl>
                                          <p:spTgt spid="68"/>
                                        </p:tgtEl>
                                        <p:attrNameLst>
                                          <p:attrName>ppt_h</p:attrName>
                                        </p:attrNameLst>
                                      </p:cBhvr>
                                      <p:tavLst>
                                        <p:tav tm="0">
                                          <p:val>
                                            <p:fltVal val="0"/>
                                          </p:val>
                                        </p:tav>
                                        <p:tav tm="100000">
                                          <p:val>
                                            <p:strVal val="#ppt_h"/>
                                          </p:val>
                                        </p:tav>
                                      </p:tavLst>
                                    </p:anim>
                                  </p:childTnLst>
                                </p:cTn>
                              </p:par>
                              <p:par>
                                <p:cTn id="181" presetID="23" presetClass="entr" presetSubtype="16" fill="hold" nodeType="withEffect">
                                  <p:stCondLst>
                                    <p:cond delay="400"/>
                                  </p:stCondLst>
                                  <p:childTnLst>
                                    <p:set>
                                      <p:cBhvr>
                                        <p:cTn id="182" dur="1" fill="hold">
                                          <p:stCondLst>
                                            <p:cond delay="0"/>
                                          </p:stCondLst>
                                        </p:cTn>
                                        <p:tgtEl>
                                          <p:spTgt spid="81"/>
                                        </p:tgtEl>
                                        <p:attrNameLst>
                                          <p:attrName>style.visibility</p:attrName>
                                        </p:attrNameLst>
                                      </p:cBhvr>
                                      <p:to>
                                        <p:strVal val="visible"/>
                                      </p:to>
                                    </p:set>
                                    <p:anim calcmode="lin" valueType="num">
                                      <p:cBhvr>
                                        <p:cTn id="183" dur="1000" fill="hold"/>
                                        <p:tgtEl>
                                          <p:spTgt spid="81"/>
                                        </p:tgtEl>
                                        <p:attrNameLst>
                                          <p:attrName>ppt_w</p:attrName>
                                        </p:attrNameLst>
                                      </p:cBhvr>
                                      <p:tavLst>
                                        <p:tav tm="0">
                                          <p:val>
                                            <p:fltVal val="0"/>
                                          </p:val>
                                        </p:tav>
                                        <p:tav tm="100000">
                                          <p:val>
                                            <p:strVal val="#ppt_w"/>
                                          </p:val>
                                        </p:tav>
                                      </p:tavLst>
                                    </p:anim>
                                    <p:anim calcmode="lin" valueType="num">
                                      <p:cBhvr>
                                        <p:cTn id="184" dur="1000" fill="hold"/>
                                        <p:tgtEl>
                                          <p:spTgt spid="81"/>
                                        </p:tgtEl>
                                        <p:attrNameLst>
                                          <p:attrName>ppt_h</p:attrName>
                                        </p:attrNameLst>
                                      </p:cBhvr>
                                      <p:tavLst>
                                        <p:tav tm="0">
                                          <p:val>
                                            <p:fltVal val="0"/>
                                          </p:val>
                                        </p:tav>
                                        <p:tav tm="100000">
                                          <p:val>
                                            <p:strVal val="#ppt_h"/>
                                          </p:val>
                                        </p:tav>
                                      </p:tavLst>
                                    </p:anim>
                                  </p:childTnLst>
                                </p:cTn>
                              </p:par>
                              <p:par>
                                <p:cTn id="185" presetID="23" presetClass="entr" presetSubtype="16" fill="hold" nodeType="withEffect">
                                  <p:stCondLst>
                                    <p:cond delay="600"/>
                                  </p:stCondLst>
                                  <p:childTnLst>
                                    <p:set>
                                      <p:cBhvr>
                                        <p:cTn id="186" dur="1" fill="hold">
                                          <p:stCondLst>
                                            <p:cond delay="0"/>
                                          </p:stCondLst>
                                        </p:cTn>
                                        <p:tgtEl>
                                          <p:spTgt spid="78"/>
                                        </p:tgtEl>
                                        <p:attrNameLst>
                                          <p:attrName>style.visibility</p:attrName>
                                        </p:attrNameLst>
                                      </p:cBhvr>
                                      <p:to>
                                        <p:strVal val="visible"/>
                                      </p:to>
                                    </p:set>
                                    <p:anim calcmode="lin" valueType="num">
                                      <p:cBhvr>
                                        <p:cTn id="187" dur="1000" fill="hold"/>
                                        <p:tgtEl>
                                          <p:spTgt spid="78"/>
                                        </p:tgtEl>
                                        <p:attrNameLst>
                                          <p:attrName>ppt_w</p:attrName>
                                        </p:attrNameLst>
                                      </p:cBhvr>
                                      <p:tavLst>
                                        <p:tav tm="0">
                                          <p:val>
                                            <p:fltVal val="0"/>
                                          </p:val>
                                        </p:tav>
                                        <p:tav tm="100000">
                                          <p:val>
                                            <p:strVal val="#ppt_w"/>
                                          </p:val>
                                        </p:tav>
                                      </p:tavLst>
                                    </p:anim>
                                    <p:anim calcmode="lin" valueType="num">
                                      <p:cBhvr>
                                        <p:cTn id="188" dur="1000" fill="hold"/>
                                        <p:tgtEl>
                                          <p:spTgt spid="78"/>
                                        </p:tgtEl>
                                        <p:attrNameLst>
                                          <p:attrName>ppt_h</p:attrName>
                                        </p:attrNameLst>
                                      </p:cBhvr>
                                      <p:tavLst>
                                        <p:tav tm="0">
                                          <p:val>
                                            <p:fltVal val="0"/>
                                          </p:val>
                                        </p:tav>
                                        <p:tav tm="100000">
                                          <p:val>
                                            <p:strVal val="#ppt_h"/>
                                          </p:val>
                                        </p:tav>
                                      </p:tavLst>
                                    </p:anim>
                                  </p:childTnLst>
                                </p:cTn>
                              </p:par>
                              <p:par>
                                <p:cTn id="189" presetID="23" presetClass="entr" presetSubtype="16" fill="hold" nodeType="withEffect">
                                  <p:stCondLst>
                                    <p:cond delay="800"/>
                                  </p:stCondLst>
                                  <p:childTnLst>
                                    <p:set>
                                      <p:cBhvr>
                                        <p:cTn id="190" dur="1" fill="hold">
                                          <p:stCondLst>
                                            <p:cond delay="0"/>
                                          </p:stCondLst>
                                        </p:cTn>
                                        <p:tgtEl>
                                          <p:spTgt spid="84"/>
                                        </p:tgtEl>
                                        <p:attrNameLst>
                                          <p:attrName>style.visibility</p:attrName>
                                        </p:attrNameLst>
                                      </p:cBhvr>
                                      <p:to>
                                        <p:strVal val="visible"/>
                                      </p:to>
                                    </p:set>
                                    <p:anim calcmode="lin" valueType="num">
                                      <p:cBhvr>
                                        <p:cTn id="191" dur="1000" fill="hold"/>
                                        <p:tgtEl>
                                          <p:spTgt spid="84"/>
                                        </p:tgtEl>
                                        <p:attrNameLst>
                                          <p:attrName>ppt_w</p:attrName>
                                        </p:attrNameLst>
                                      </p:cBhvr>
                                      <p:tavLst>
                                        <p:tav tm="0">
                                          <p:val>
                                            <p:fltVal val="0"/>
                                          </p:val>
                                        </p:tav>
                                        <p:tav tm="100000">
                                          <p:val>
                                            <p:strVal val="#ppt_w"/>
                                          </p:val>
                                        </p:tav>
                                      </p:tavLst>
                                    </p:anim>
                                    <p:anim calcmode="lin" valueType="num">
                                      <p:cBhvr>
                                        <p:cTn id="192" dur="1000" fill="hold"/>
                                        <p:tgtEl>
                                          <p:spTgt spid="84"/>
                                        </p:tgtEl>
                                        <p:attrNameLst>
                                          <p:attrName>ppt_h</p:attrName>
                                        </p:attrNameLst>
                                      </p:cBhvr>
                                      <p:tavLst>
                                        <p:tav tm="0">
                                          <p:val>
                                            <p:fltVal val="0"/>
                                          </p:val>
                                        </p:tav>
                                        <p:tav tm="100000">
                                          <p:val>
                                            <p:strVal val="#ppt_h"/>
                                          </p:val>
                                        </p:tav>
                                      </p:tavLst>
                                    </p:anim>
                                  </p:childTnLst>
                                </p:cTn>
                              </p:par>
                            </p:childTnLst>
                          </p:cTn>
                        </p:par>
                        <p:par>
                          <p:cTn id="193" fill="hold">
                            <p:stCondLst>
                              <p:cond delay="11000"/>
                            </p:stCondLst>
                            <p:childTnLst>
                              <p:par>
                                <p:cTn id="194" presetID="14" presetClass="entr" presetSubtype="10" fill="hold" grpId="0" nodeType="afterEffect">
                                  <p:stCondLst>
                                    <p:cond delay="0"/>
                                  </p:stCondLst>
                                  <p:childTnLst>
                                    <p:set>
                                      <p:cBhvr>
                                        <p:cTn id="195" dur="1" fill="hold">
                                          <p:stCondLst>
                                            <p:cond delay="0"/>
                                          </p:stCondLst>
                                        </p:cTn>
                                        <p:tgtEl>
                                          <p:spTgt spid="13"/>
                                        </p:tgtEl>
                                        <p:attrNameLst>
                                          <p:attrName>style.visibility</p:attrName>
                                        </p:attrNameLst>
                                      </p:cBhvr>
                                      <p:to>
                                        <p:strVal val="visible"/>
                                      </p:to>
                                    </p:set>
                                    <p:animEffect transition="in" filter="randombar(horizontal)">
                                      <p:cBhvr>
                                        <p:cTn id="196" dur="800"/>
                                        <p:tgtEl>
                                          <p:spTgt spid="13"/>
                                        </p:tgtEl>
                                      </p:cBhvr>
                                    </p:animEffect>
                                  </p:childTnLst>
                                </p:cTn>
                              </p:par>
                            </p:childTnLst>
                          </p:cTn>
                        </p:par>
                        <p:par>
                          <p:cTn id="197" fill="hold">
                            <p:stCondLst>
                              <p:cond delay="12000"/>
                            </p:stCondLst>
                            <p:childTnLst>
                              <p:par>
                                <p:cTn id="198" presetID="42" presetClass="entr" presetSubtype="0" fill="hold" grpId="0" nodeType="afterEffect" nodePh="1">
                                  <p:stCondLst>
                                    <p:cond delay="0"/>
                                  </p:stCondLst>
                                  <p:endCondLst>
                                    <p:cond evt="begin" delay="0">
                                      <p:tn val="198"/>
                                    </p:cond>
                                  </p:endCondLst>
                                  <p:childTnLst>
                                    <p:set>
                                      <p:cBhvr>
                                        <p:cTn id="199" dur="1" fill="hold">
                                          <p:stCondLst>
                                            <p:cond delay="0"/>
                                          </p:stCondLst>
                                        </p:cTn>
                                        <p:tgtEl>
                                          <p:spTgt spid="18"/>
                                        </p:tgtEl>
                                        <p:attrNameLst>
                                          <p:attrName>style.visibility</p:attrName>
                                        </p:attrNameLst>
                                      </p:cBhvr>
                                      <p:to>
                                        <p:strVal val="visible"/>
                                      </p:to>
                                    </p:set>
                                    <p:animEffect transition="in" filter="fade">
                                      <p:cBhvr>
                                        <p:cTn id="200" dur="1000"/>
                                        <p:tgtEl>
                                          <p:spTgt spid="18"/>
                                        </p:tgtEl>
                                      </p:cBhvr>
                                    </p:animEffect>
                                    <p:anim calcmode="lin" valueType="num">
                                      <p:cBhvr>
                                        <p:cTn id="201" dur="1000" fill="hold"/>
                                        <p:tgtEl>
                                          <p:spTgt spid="18"/>
                                        </p:tgtEl>
                                        <p:attrNameLst>
                                          <p:attrName>ppt_x</p:attrName>
                                        </p:attrNameLst>
                                      </p:cBhvr>
                                      <p:tavLst>
                                        <p:tav tm="0">
                                          <p:val>
                                            <p:strVal val="#ppt_x"/>
                                          </p:val>
                                        </p:tav>
                                        <p:tav tm="100000">
                                          <p:val>
                                            <p:strVal val="#ppt_x"/>
                                          </p:val>
                                        </p:tav>
                                      </p:tavLst>
                                    </p:anim>
                                    <p:anim calcmode="lin" valueType="num">
                                      <p:cBhvr>
                                        <p:cTn id="202" dur="1000" fill="hold"/>
                                        <p:tgtEl>
                                          <p:spTgt spid="18"/>
                                        </p:tgtEl>
                                        <p:attrNameLst>
                                          <p:attrName>ppt_y</p:attrName>
                                        </p:attrNameLst>
                                      </p:cBhvr>
                                      <p:tavLst>
                                        <p:tav tm="0">
                                          <p:val>
                                            <p:strVal val="#ppt_y+.1"/>
                                          </p:val>
                                        </p:tav>
                                        <p:tav tm="100000">
                                          <p:val>
                                            <p:strVal val="#ppt_y"/>
                                          </p:val>
                                        </p:tav>
                                      </p:tavLst>
                                    </p:anim>
                                  </p:childTnLst>
                                </p:cTn>
                              </p:par>
                            </p:childTnLst>
                          </p:cTn>
                        </p:par>
                        <p:par>
                          <p:cTn id="203" fill="hold">
                            <p:stCondLst>
                              <p:cond delay="13000"/>
                            </p:stCondLst>
                            <p:childTnLst>
                              <p:par>
                                <p:cTn id="204" presetID="42" presetClass="entr" presetSubtype="0" fill="hold" grpId="0" nodeType="afterEffect">
                                  <p:stCondLst>
                                    <p:cond delay="0"/>
                                  </p:stCondLst>
                                  <p:childTnLst>
                                    <p:set>
                                      <p:cBhvr>
                                        <p:cTn id="205" dur="1" fill="hold">
                                          <p:stCondLst>
                                            <p:cond delay="0"/>
                                          </p:stCondLst>
                                        </p:cTn>
                                        <p:tgtEl>
                                          <p:spTgt spid="92"/>
                                        </p:tgtEl>
                                        <p:attrNameLst>
                                          <p:attrName>style.visibility</p:attrName>
                                        </p:attrNameLst>
                                      </p:cBhvr>
                                      <p:to>
                                        <p:strVal val="visible"/>
                                      </p:to>
                                    </p:set>
                                    <p:animEffect transition="in" filter="fade">
                                      <p:cBhvr>
                                        <p:cTn id="206" dur="500"/>
                                        <p:tgtEl>
                                          <p:spTgt spid="92"/>
                                        </p:tgtEl>
                                      </p:cBhvr>
                                    </p:animEffect>
                                    <p:anim calcmode="lin" valueType="num">
                                      <p:cBhvr>
                                        <p:cTn id="207" dur="500" fill="hold"/>
                                        <p:tgtEl>
                                          <p:spTgt spid="92"/>
                                        </p:tgtEl>
                                        <p:attrNameLst>
                                          <p:attrName>ppt_x</p:attrName>
                                        </p:attrNameLst>
                                      </p:cBhvr>
                                      <p:tavLst>
                                        <p:tav tm="0">
                                          <p:val>
                                            <p:strVal val="#ppt_x"/>
                                          </p:val>
                                        </p:tav>
                                        <p:tav tm="100000">
                                          <p:val>
                                            <p:strVal val="#ppt_x"/>
                                          </p:val>
                                        </p:tav>
                                      </p:tavLst>
                                    </p:anim>
                                    <p:anim calcmode="lin" valueType="num">
                                      <p:cBhvr>
                                        <p:cTn id="208" dur="5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09" repeatCount="indefinite" fill="hold" display="0">
                  <p:stCondLst>
                    <p:cond delay="indefinite"/>
                  </p:stCondLst>
                  <p:endCondLst>
                    <p:cond evt="onStopAudio" delay="0">
                      <p:tgtEl>
                        <p:sldTgt/>
                      </p:tgtEl>
                    </p:cond>
                  </p:endCondLst>
                </p:cTn>
                <p:tgtEl>
                  <p:spTgt spid="16"/>
                </p:tgtEl>
              </p:cMediaNode>
            </p:audio>
          </p:childTnLst>
        </p:cTn>
      </p:par>
    </p:tnLst>
    <p:bldLst>
      <p:bldP spid="13" grpId="0"/>
      <p:bldP spid="18" grpId="0"/>
      <p:bldP spid="19" grpId="0" animBg="1"/>
      <p:bldP spid="20" grpId="0" animBg="1"/>
      <p:bldP spid="21" grpId="0" animBg="1"/>
      <p:bldP spid="24"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71" grpId="0" animBg="1"/>
      <p:bldP spid="72" grpId="0" animBg="1"/>
      <p:bldP spid="73" grpId="0" animBg="1"/>
      <p:bldP spid="74" grpId="0" animBg="1"/>
      <p:bldP spid="75" grpId="0" animBg="1"/>
      <p:bldP spid="76" grpId="0" animBg="1"/>
      <p:bldP spid="77" grpId="0" animBg="1"/>
      <p:bldP spid="9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1490663" y="194391"/>
            <a:ext cx="3288952" cy="52322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模型的假设</a:t>
            </a:r>
            <a:endParaRPr lang="zh-CN" altLang="en-US" sz="2800" b="1" dirty="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76808" y="11742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effectLst/>
                <a:latin typeface="Arial Black" panose="020B0A04020102020204" pitchFamily="34" charset="0"/>
                <a:ea typeface="微软雅黑" panose="020B0503020204020204" pitchFamily="34" charset="-122"/>
              </a:rPr>
              <a:t>PART </a:t>
            </a:r>
            <a:r>
              <a:rPr lang="en-US" altLang="zh-CN" sz="3600" b="1" spc="-150" dirty="0" smtClean="0">
                <a:solidFill>
                  <a:srgbClr val="005DA2"/>
                </a:solidFill>
                <a:effectLst/>
                <a:latin typeface="Arial Black" panose="020B0A04020102020204" pitchFamily="34" charset="0"/>
                <a:ea typeface="微软雅黑" panose="020B0503020204020204" pitchFamily="34" charset="-122"/>
              </a:rPr>
              <a:t>2</a:t>
            </a:r>
            <a:endParaRPr lang="zh-CN" altLang="en-US" sz="3600" b="1" spc="-150" dirty="0">
              <a:solidFill>
                <a:srgbClr val="005DA2"/>
              </a:solidFill>
              <a:effectLst/>
              <a:latin typeface="Arial Black" panose="020B0A04020102020204" pitchFamily="34" charset="0"/>
              <a:ea typeface="微软雅黑" panose="020B0503020204020204" pitchFamily="34" charset="-122"/>
            </a:endParaRPr>
          </a:p>
        </p:txBody>
      </p:sp>
      <p:sp>
        <p:nvSpPr>
          <p:cNvPr id="40" name="Rectangle 74"/>
          <p:cNvSpPr>
            <a:spLocks noChangeArrowheads="1"/>
          </p:cNvSpPr>
          <p:nvPr/>
        </p:nvSpPr>
        <p:spPr bwMode="auto">
          <a:xfrm>
            <a:off x="1634679" y="1892474"/>
            <a:ext cx="12198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文本框 6"/>
          <p:cNvSpPr txBox="1"/>
          <p:nvPr/>
        </p:nvSpPr>
        <p:spPr>
          <a:xfrm>
            <a:off x="718185" y="794385"/>
            <a:ext cx="11351260" cy="4521835"/>
          </a:xfrm>
          <a:prstGeom prst="rect">
            <a:avLst/>
          </a:prstGeom>
          <a:noFill/>
        </p:spPr>
        <p:txBody>
          <a:bodyPr wrap="square" rtlCol="0">
            <a:spAutoFit/>
          </a:bodyPr>
          <a:lstStyle/>
          <a:p>
            <a:pPr>
              <a:lnSpc>
                <a:spcPct val="240000"/>
              </a:lnSpc>
            </a:pPr>
            <a:r>
              <a:rPr lang="zh-CN" altLang="en-US" b="1" dirty="0">
                <a:latin typeface="黑体" panose="02010609060101010101" pitchFamily="49" charset="-122"/>
                <a:ea typeface="黑体" panose="02010609060101010101" pitchFamily="49" charset="-122"/>
                <a:cs typeface="Times New Roman" panose="02020603050405020304" pitchFamily="18" charset="0"/>
              </a:rPr>
              <a:t>1.假设年龄别生育率、出生率、死亡率、性别比是影响人口模型的全部因素</a:t>
            </a:r>
            <a:endParaRPr lang="zh-CN" altLang="en-US" b="1" dirty="0">
              <a:latin typeface="黑体" panose="02010609060101010101" pitchFamily="49" charset="-122"/>
              <a:ea typeface="黑体" panose="02010609060101010101" pitchFamily="49" charset="-122"/>
              <a:cs typeface="Times New Roman" panose="02020603050405020304" pitchFamily="18" charset="0"/>
            </a:endParaRPr>
          </a:p>
          <a:p>
            <a:pPr>
              <a:lnSpc>
                <a:spcPct val="240000"/>
              </a:lnSpc>
            </a:pPr>
            <a:r>
              <a:rPr lang="zh-CN" altLang="en-US" b="1" dirty="0">
                <a:latin typeface="黑体" panose="02010609060101010101" pitchFamily="49" charset="-122"/>
                <a:ea typeface="黑体" panose="02010609060101010101" pitchFamily="49" charset="-122"/>
                <a:cs typeface="Times New Roman" panose="02020603050405020304" pitchFamily="18" charset="0"/>
              </a:rPr>
              <a:t>2.生育率、出生率和死亡率不随时间变化</a:t>
            </a:r>
            <a:endParaRPr lang="zh-CN" altLang="en-US" b="1" dirty="0">
              <a:latin typeface="黑体" panose="02010609060101010101" pitchFamily="49" charset="-122"/>
              <a:ea typeface="黑体" panose="02010609060101010101" pitchFamily="49" charset="-122"/>
              <a:cs typeface="Times New Roman" panose="02020603050405020304" pitchFamily="18" charset="0"/>
            </a:endParaRPr>
          </a:p>
          <a:p>
            <a:pPr>
              <a:lnSpc>
                <a:spcPct val="240000"/>
              </a:lnSpc>
            </a:pPr>
            <a:r>
              <a:rPr lang="zh-CN" altLang="en-US" b="1" dirty="0">
                <a:latin typeface="黑体" panose="02010609060101010101" pitchFamily="49" charset="-122"/>
                <a:ea typeface="黑体" panose="02010609060101010101" pitchFamily="49" charset="-122"/>
                <a:cs typeface="Times New Roman" panose="02020603050405020304" pitchFamily="18" charset="0"/>
              </a:rPr>
              <a:t>3.假设男女比例保持不变</a:t>
            </a:r>
            <a:endParaRPr lang="zh-CN" altLang="en-US" b="1" dirty="0">
              <a:latin typeface="黑体" panose="02010609060101010101" pitchFamily="49" charset="-122"/>
              <a:ea typeface="黑体" panose="02010609060101010101" pitchFamily="49" charset="-122"/>
              <a:cs typeface="Times New Roman" panose="02020603050405020304" pitchFamily="18" charset="0"/>
            </a:endParaRPr>
          </a:p>
          <a:p>
            <a:pPr>
              <a:lnSpc>
                <a:spcPct val="240000"/>
              </a:lnSpc>
            </a:pPr>
            <a:r>
              <a:rPr lang="zh-CN" altLang="en-US" b="1" dirty="0">
                <a:latin typeface="黑体" panose="02010609060101010101" pitchFamily="49" charset="-122"/>
                <a:ea typeface="黑体" panose="02010609060101010101" pitchFamily="49" charset="-122"/>
                <a:cs typeface="Times New Roman" panose="02020603050405020304" pitchFamily="18" charset="0"/>
              </a:rPr>
              <a:t>4.假设家庭生育意愿维持不变</a:t>
            </a:r>
            <a:endParaRPr lang="zh-CN" altLang="en-US" b="1" dirty="0">
              <a:latin typeface="黑体" panose="02010609060101010101" pitchFamily="49" charset="-122"/>
              <a:ea typeface="黑体" panose="02010609060101010101" pitchFamily="49" charset="-122"/>
              <a:cs typeface="Times New Roman" panose="02020603050405020304" pitchFamily="18" charset="0"/>
            </a:endParaRPr>
          </a:p>
          <a:p>
            <a:pPr>
              <a:lnSpc>
                <a:spcPct val="240000"/>
              </a:lnSpc>
            </a:pPr>
            <a:r>
              <a:rPr lang="zh-CN" altLang="en-US" b="1" dirty="0">
                <a:latin typeface="黑体" panose="02010609060101010101" pitchFamily="49" charset="-122"/>
                <a:ea typeface="黑体" panose="02010609060101010101" pitchFamily="49" charset="-122"/>
                <a:cs typeface="Times New Roman" panose="02020603050405020304" pitchFamily="18" charset="0"/>
              </a:rPr>
              <a:t>5.忽略我国与其他国家间的人口的迁入与迁出。</a:t>
            </a:r>
            <a:endParaRPr lang="zh-CN" altLang="en-US"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3" name="Rectangle 1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Rectangle 14"/>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40" name="Rectangle 74"/>
          <p:cNvSpPr>
            <a:spLocks noChangeArrowheads="1"/>
          </p:cNvSpPr>
          <p:nvPr/>
        </p:nvSpPr>
        <p:spPr bwMode="auto">
          <a:xfrm>
            <a:off x="468630" y="1453833"/>
            <a:ext cx="5515610"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algn="l" fontAlgn="auto">
              <a:lnSpc>
                <a:spcPct val="150000"/>
              </a:lnSpc>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我国的二孩政策是在5年期间内呈现三阶段逐步放开的。为简化模型，在本文模型建立过程中，仅将二孩政策定义为在一个指定时间对人口结构与指标的</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一次作用</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，并将其时间设为二孩政策</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起始年</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lgn="l"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利用</a:t>
            </a:r>
            <a:r>
              <a:rPr lang="zh-CN" altLang="en-US" sz="2000">
                <a:latin typeface="Times New Roman" panose="02020603050405020304" pitchFamily="18" charset="0"/>
                <a:ea typeface="微软雅黑" panose="020B0503020204020204" pitchFamily="34" charset="-122"/>
                <a:cs typeface="Times New Roman" panose="02020603050405020304" pitchFamily="18" charset="0"/>
              </a:rPr>
              <a:t>MATLAB</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软件绘图程序，如图1所示，给出了1997-2016年我国人口各项指标的变化图象</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334645" y="716915"/>
            <a:ext cx="10864850" cy="737235"/>
          </a:xfrm>
          <a:prstGeom prst="rect">
            <a:avLst/>
          </a:prstGeom>
          <a:noFill/>
        </p:spPr>
        <p:txBody>
          <a:bodyPr wrap="square" rtlCol="0">
            <a:spAutoFit/>
          </a:bodyPr>
          <a:lstStyle/>
          <a:p>
            <a:pPr>
              <a:lnSpc>
                <a:spcPct val="150000"/>
              </a:lnSpc>
            </a:pPr>
            <a:r>
              <a:rPr lang="zh-CN" altLang="en-US" sz="2800" b="1" dirty="0" smtClean="0">
                <a:solidFill>
                  <a:srgbClr val="0071C1"/>
                </a:solidFill>
                <a:latin typeface="黑体" panose="02010609060101010101" pitchFamily="49" charset="-122"/>
                <a:ea typeface="黑体" panose="02010609060101010101" pitchFamily="49" charset="-122"/>
              </a:rPr>
              <a:t>（1） 二孩政策起始年的求解</a:t>
            </a:r>
            <a:endParaRPr lang="zh-CN" altLang="en-US" sz="2800" b="1" dirty="0" smtClean="0">
              <a:solidFill>
                <a:srgbClr val="0071C1"/>
              </a:solidFill>
              <a:latin typeface="黑体" panose="02010609060101010101" pitchFamily="49" charset="-122"/>
              <a:ea typeface="黑体" panose="02010609060101010101" pitchFamily="49" charset="-122"/>
            </a:endParaRPr>
          </a:p>
        </p:txBody>
      </p:sp>
      <p:pic>
        <p:nvPicPr>
          <p:cNvPr id="12" name="图片 1" descr="第一题图1"/>
          <p:cNvPicPr>
            <a:picLocks noChangeAspect="1"/>
          </p:cNvPicPr>
          <p:nvPr/>
        </p:nvPicPr>
        <p:blipFill>
          <a:blip r:embed="rId1"/>
          <a:srcRect l="6350" r="47398"/>
          <a:stretch>
            <a:fillRect/>
          </a:stretch>
        </p:blipFill>
        <p:spPr>
          <a:xfrm>
            <a:off x="6538595" y="937895"/>
            <a:ext cx="4983480" cy="4447540"/>
          </a:xfrm>
          <a:prstGeom prst="rect">
            <a:avLst/>
          </a:prstGeom>
        </p:spPr>
      </p:pic>
      <p:sp>
        <p:nvSpPr>
          <p:cNvPr id="14" name="文本框 13"/>
          <p:cNvSpPr txBox="1"/>
          <p:nvPr/>
        </p:nvSpPr>
        <p:spPr>
          <a:xfrm>
            <a:off x="6824345" y="5538470"/>
            <a:ext cx="8931910" cy="368300"/>
          </a:xfrm>
          <a:prstGeom prst="rect">
            <a:avLst/>
          </a:prstGeom>
          <a:noFill/>
          <a:ln w="9525">
            <a:noFill/>
          </a:ln>
        </p:spPr>
        <p:txBody>
          <a:bodyPr wrap="square">
            <a:spAutoFit/>
          </a:bodyPr>
          <a:p>
            <a:pPr indent="0"/>
            <a:r>
              <a:rPr lang="zh-CN" sz="1800" b="1">
                <a:solidFill>
                  <a:srgbClr val="000000"/>
                </a:solidFill>
                <a:ea typeface="宋体" panose="02010600030101010101" pitchFamily="2" charset="-122"/>
              </a:rPr>
              <a:t>图1 1997-2016年我国人口各项指标的变化        </a:t>
            </a:r>
            <a:endParaRPr lang="zh-CN" altLang="en-US" sz="1800" b="1">
              <a:solidFill>
                <a:srgbClr val="000000"/>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334645" y="716915"/>
            <a:ext cx="10864850" cy="737235"/>
          </a:xfrm>
          <a:prstGeom prst="rect">
            <a:avLst/>
          </a:prstGeom>
          <a:noFill/>
        </p:spPr>
        <p:txBody>
          <a:bodyPr wrap="square" rtlCol="0">
            <a:spAutoFit/>
          </a:bodyPr>
          <a:lstStyle/>
          <a:p>
            <a:pPr>
              <a:lnSpc>
                <a:spcPct val="150000"/>
              </a:lnSpc>
            </a:pPr>
            <a:r>
              <a:rPr lang="zh-CN" altLang="en-US" sz="2800" b="1" dirty="0" smtClean="0">
                <a:solidFill>
                  <a:srgbClr val="0071C1"/>
                </a:solidFill>
                <a:latin typeface="黑体" panose="02010609060101010101" pitchFamily="49" charset="-122"/>
                <a:ea typeface="黑体" panose="02010609060101010101" pitchFamily="49" charset="-122"/>
              </a:rPr>
              <a:t>（1） 二孩政策起始年的求解</a:t>
            </a:r>
            <a:endParaRPr lang="zh-CN" altLang="en-US" sz="2800" b="1" dirty="0" smtClean="0">
              <a:solidFill>
                <a:srgbClr val="0071C1"/>
              </a:solidFill>
              <a:latin typeface="黑体" panose="02010609060101010101" pitchFamily="49" charset="-122"/>
              <a:ea typeface="黑体" panose="02010609060101010101" pitchFamily="49" charset="-122"/>
            </a:endParaRPr>
          </a:p>
        </p:txBody>
      </p:sp>
      <p:sp>
        <p:nvSpPr>
          <p:cNvPr id="100" name="文本框 99"/>
          <p:cNvSpPr txBox="1"/>
          <p:nvPr/>
        </p:nvSpPr>
        <p:spPr>
          <a:xfrm>
            <a:off x="748665" y="1454150"/>
            <a:ext cx="5723890" cy="4707890"/>
          </a:xfrm>
          <a:prstGeom prst="rect">
            <a:avLst/>
          </a:prstGeom>
          <a:noFill/>
          <a:ln w="9525">
            <a:noFill/>
          </a:ln>
        </p:spPr>
        <p:txBody>
          <a:bodyPr wrap="square">
            <a:spAutoFit/>
          </a:bodyPr>
          <a:p>
            <a:pPr indent="304800" fontAlgn="auto">
              <a:lnSpc>
                <a:spcPct val="150000"/>
              </a:lnSpc>
            </a:pPr>
            <a:r>
              <a:rPr lang="en-US" alt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然后本文设计了求解二孩政策起始年的算法：      求解出连续两年的生育率数据差值（后一年与前一年之差）函数，做出差值关于年份的数值散点图，观察</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2005</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年后的差值数据，本文设置当差值大于</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0.01%</a:t>
            </a:r>
            <a:r>
              <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时，为二孩政策起始年。相应差值求解过程参见附录。</a:t>
            </a:r>
            <a:endParaRPr 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在2011年，与前后期相比，我国人口的出生率有一个较为明显的增加突变。故本文选择将2011年作为二孩政策作用的起始年，并将我国人口政策以2011年为分界进行讨论。</a:t>
            </a:r>
            <a:endParaRPr lang="zh-CN"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1" descr="第一题图1"/>
          <p:cNvPicPr>
            <a:picLocks noChangeAspect="1"/>
          </p:cNvPicPr>
          <p:nvPr/>
        </p:nvPicPr>
        <p:blipFill>
          <a:blip r:embed="rId1"/>
          <a:srcRect l="50858" t="642" r="2890" b="-642"/>
          <a:stretch>
            <a:fillRect/>
          </a:stretch>
        </p:blipFill>
        <p:spPr>
          <a:xfrm>
            <a:off x="6619875" y="958215"/>
            <a:ext cx="4983480" cy="4447540"/>
          </a:xfrm>
          <a:prstGeom prst="rect">
            <a:avLst/>
          </a:prstGeom>
        </p:spPr>
      </p:pic>
      <p:sp>
        <p:nvSpPr>
          <p:cNvPr id="5" name="文本框 4"/>
          <p:cNvSpPr txBox="1"/>
          <p:nvPr/>
        </p:nvSpPr>
        <p:spPr>
          <a:xfrm>
            <a:off x="7388860" y="5478780"/>
            <a:ext cx="5080000" cy="398780"/>
          </a:xfrm>
          <a:prstGeom prst="rect">
            <a:avLst/>
          </a:prstGeom>
          <a:noFill/>
          <a:ln w="9525">
            <a:noFill/>
          </a:ln>
        </p:spPr>
        <p:txBody>
          <a:bodyPr>
            <a:spAutoFit/>
          </a:bodyPr>
          <a:p>
            <a:pPr indent="0"/>
            <a:r>
              <a:rPr lang="zh-CN" sz="2000" b="1">
                <a:solidFill>
                  <a:srgbClr val="000000"/>
                </a:solidFill>
                <a:ea typeface="宋体" panose="02010600030101010101" pitchFamily="2" charset="-122"/>
              </a:rPr>
              <a:t>图2 连续两年间的出生率差值</a:t>
            </a:r>
            <a:endParaRPr lang="zh-CN" altLang="en-US" sz="2000" b="1">
              <a:solidFill>
                <a:srgbClr val="000000"/>
              </a:solidFill>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文本框 12"/>
          <p:cNvSpPr txBox="1"/>
          <p:nvPr/>
        </p:nvSpPr>
        <p:spPr>
          <a:xfrm>
            <a:off x="273685" y="537210"/>
            <a:ext cx="10864850" cy="645160"/>
          </a:xfrm>
          <a:prstGeom prst="rect">
            <a:avLst/>
          </a:prstGeom>
          <a:noFill/>
        </p:spPr>
        <p:txBody>
          <a:bodyPr wrap="square" rtlCol="0">
            <a:spAutoFit/>
          </a:bodyPr>
          <a:lstStyle/>
          <a:p>
            <a:pPr>
              <a:lnSpc>
                <a:spcPct val="150000"/>
              </a:lnSpc>
            </a:pPr>
            <a:r>
              <a:rPr lang="zh-CN" altLang="en-US" b="1" dirty="0" smtClean="0">
                <a:solidFill>
                  <a:srgbClr val="0071C1"/>
                </a:solidFill>
                <a:latin typeface="黑体" panose="02010609060101010101" pitchFamily="49" charset="-122"/>
                <a:ea typeface="黑体" panose="02010609060101010101" pitchFamily="49" charset="-122"/>
              </a:rPr>
              <a:t>（</a:t>
            </a:r>
            <a:r>
              <a:rPr lang="en-US" altLang="zh-CN" b="1" dirty="0" smtClean="0">
                <a:solidFill>
                  <a:srgbClr val="0071C1"/>
                </a:solidFill>
                <a:latin typeface="黑体" panose="02010609060101010101" pitchFamily="49" charset="-122"/>
                <a:ea typeface="黑体" panose="02010609060101010101" pitchFamily="49" charset="-122"/>
              </a:rPr>
              <a:t>2</a:t>
            </a:r>
            <a:r>
              <a:rPr lang="zh-CN" altLang="en-US" b="1" dirty="0" smtClean="0">
                <a:solidFill>
                  <a:srgbClr val="0071C1"/>
                </a:solidFill>
                <a:latin typeface="黑体" panose="02010609060101010101" pitchFamily="49" charset="-122"/>
                <a:ea typeface="黑体" panose="02010609060101010101" pitchFamily="49" charset="-122"/>
              </a:rPr>
              <a:t>）二孩政策对我国人口数量的影响</a:t>
            </a:r>
            <a:endParaRPr lang="zh-CN" altLang="en-US" b="1" dirty="0" smtClean="0">
              <a:solidFill>
                <a:srgbClr val="0071C1"/>
              </a:solidFill>
              <a:latin typeface="黑体" panose="02010609060101010101" pitchFamily="49" charset="-122"/>
              <a:ea typeface="黑体" panose="02010609060101010101" pitchFamily="49" charset="-122"/>
            </a:endParaRPr>
          </a:p>
        </p:txBody>
      </p:sp>
      <p:sp>
        <p:nvSpPr>
          <p:cNvPr id="100" name="文本框 99"/>
          <p:cNvSpPr txBox="1"/>
          <p:nvPr/>
        </p:nvSpPr>
        <p:spPr>
          <a:xfrm>
            <a:off x="780415" y="1478915"/>
            <a:ext cx="10637520" cy="1476375"/>
          </a:xfrm>
          <a:prstGeom prst="rect">
            <a:avLst/>
          </a:prstGeom>
          <a:noFill/>
          <a:ln w="9525">
            <a:noFill/>
          </a:ln>
        </p:spPr>
        <p:txBody>
          <a:bodyPr wrap="square">
            <a:spAutoFit/>
          </a:bodyPr>
          <a:p>
            <a:pPr indent="304800" fontAlgn="auto">
              <a:lnSpc>
                <a:spcPct val="150000"/>
              </a:lnSpc>
            </a:pPr>
            <a:r>
              <a:rPr lang="en-US" altLang="zh-CN"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灰</a:t>
            </a:r>
            <a:r>
              <a:rPr sz="2000" b="1">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色</a:t>
            </a:r>
            <a:r>
              <a:rPr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预测即为通过鉴别灰色系统因素之间发展趋势的相异程度，进行关联分析，并对原始数据进行生成处理来寻找系统变动的规律，然后建立相应的微分方程模型，从而预测事物未来发展趋势的状况</a:t>
            </a:r>
            <a:endParaRPr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834390" y="1151890"/>
            <a:ext cx="5080000" cy="398780"/>
          </a:xfrm>
          <a:prstGeom prst="rect">
            <a:avLst/>
          </a:prstGeom>
          <a:noFill/>
          <a:ln w="9525">
            <a:noFill/>
          </a:ln>
        </p:spPr>
        <p:txBody>
          <a:bodyPr>
            <a:spAutoFit/>
          </a:bodyPr>
          <a:p>
            <a:pPr indent="0"/>
            <a:r>
              <a:rPr 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模型一：</a:t>
            </a:r>
            <a:r>
              <a:rPr 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灰色</a:t>
            </a:r>
            <a:r>
              <a:rPr 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rPr>
              <a:t>GM(1,1)预测模型</a:t>
            </a:r>
            <a:endParaRPr lang="zh-CN" sz="2000" b="1">
              <a:solidFill>
                <a:srgbClr val="0071C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834390" y="2736215"/>
            <a:ext cx="10638155" cy="1014730"/>
          </a:xfrm>
          <a:prstGeom prst="rect">
            <a:avLst/>
          </a:prstGeom>
          <a:noFill/>
        </p:spPr>
        <p:txBody>
          <a:bodyPr wrap="square" rtlCol="0">
            <a:spAutoFit/>
          </a:bodyPr>
          <a:p>
            <a:pPr indent="304800">
              <a:lnSpc>
                <a:spcPct val="150000"/>
              </a:lnSpc>
            </a:pPr>
            <a:r>
              <a:rPr lang="zh-CN" altLang="en-US" sz="2000">
                <a:latin typeface="Times New Roman" panose="02020603050405020304" pitchFamily="18" charset="0"/>
                <a:cs typeface="Times New Roman" panose="02020603050405020304" pitchFamily="18" charset="0"/>
              </a:rPr>
              <a:t>GM</a:t>
            </a:r>
            <a:r>
              <a:rPr sz="2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(1,1)</a:t>
            </a:r>
            <a:r>
              <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表示模型是1阶微分方程，且只含有1个变量的灰色预测模型。</a:t>
            </a:r>
            <a:endPar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a:lnSpc>
                <a:spcPct val="150000"/>
              </a:lnSpc>
            </a:pPr>
            <a:r>
              <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对已知参考数                                           据列1次累加生成序列：</a:t>
            </a:r>
            <a:endParaRPr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对象 -2147482506"/>
          <p:cNvGraphicFramePr/>
          <p:nvPr/>
        </p:nvGraphicFramePr>
        <p:xfrm>
          <a:off x="2800985" y="3293110"/>
          <a:ext cx="3113405" cy="457835"/>
        </p:xfrm>
        <a:graphic>
          <a:graphicData uri="http://schemas.openxmlformats.org/presentationml/2006/ole">
            <mc:AlternateContent xmlns:mc="http://schemas.openxmlformats.org/markup-compatibility/2006">
              <mc:Choice xmlns:v="urn:schemas-microsoft-com:vml" Requires="v">
                <p:oleObj spid="_x0000_s3076" name="" r:id="rId1" imgW="2082800" imgH="304800" progId="Equation.DSMT4">
                  <p:embed/>
                </p:oleObj>
              </mc:Choice>
              <mc:Fallback>
                <p:oleObj name="" r:id="rId1" imgW="2082800" imgH="304800" progId="Equation.DSMT4">
                  <p:embed/>
                  <p:pic>
                    <p:nvPicPr>
                      <p:cNvPr id="0" name="图片 3075"/>
                      <p:cNvPicPr/>
                      <p:nvPr/>
                    </p:nvPicPr>
                    <p:blipFill>
                      <a:blip r:embed="rId2"/>
                      <a:stretch>
                        <a:fillRect/>
                      </a:stretch>
                    </p:blipFill>
                    <p:spPr>
                      <a:xfrm>
                        <a:off x="2800985" y="3293110"/>
                        <a:ext cx="3113405" cy="457835"/>
                      </a:xfrm>
                      <a:prstGeom prst="rect">
                        <a:avLst/>
                      </a:prstGeom>
                      <a:noFill/>
                      <a:ln w="38100">
                        <a:noFill/>
                        <a:miter/>
                      </a:ln>
                    </p:spPr>
                  </p:pic>
                </p:oleObj>
              </mc:Fallback>
            </mc:AlternateContent>
          </a:graphicData>
        </a:graphic>
      </p:graphicFrame>
      <p:pic>
        <p:nvPicPr>
          <p:cNvPr id="9" name="图片 8"/>
          <p:cNvPicPr>
            <a:picLocks noChangeAspect="1"/>
          </p:cNvPicPr>
          <p:nvPr/>
        </p:nvPicPr>
        <p:blipFill>
          <a:blip r:embed="rId3"/>
          <a:stretch>
            <a:fillRect/>
          </a:stretch>
        </p:blipFill>
        <p:spPr>
          <a:xfrm>
            <a:off x="780415" y="3852545"/>
            <a:ext cx="9772650" cy="29508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nvPicPr>
        <p:blipFill>
          <a:blip r:embed="rId1"/>
          <a:stretch>
            <a:fillRect/>
          </a:stretch>
        </p:blipFill>
        <p:spPr>
          <a:xfrm>
            <a:off x="554355" y="563880"/>
            <a:ext cx="10668635" cy="3622675"/>
          </a:xfrm>
          <a:prstGeom prst="rect">
            <a:avLst/>
          </a:prstGeom>
        </p:spPr>
      </p:pic>
      <p:pic>
        <p:nvPicPr>
          <p:cNvPr id="7" name="图片 6"/>
          <p:cNvPicPr>
            <a:picLocks noChangeAspect="1"/>
          </p:cNvPicPr>
          <p:nvPr/>
        </p:nvPicPr>
        <p:blipFill>
          <a:blip r:embed="rId2"/>
          <a:stretch>
            <a:fillRect/>
          </a:stretch>
        </p:blipFill>
        <p:spPr>
          <a:xfrm>
            <a:off x="305435" y="4267835"/>
            <a:ext cx="11166475" cy="21139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2"/>
          <p:cNvSpPr txBox="1"/>
          <p:nvPr/>
        </p:nvSpPr>
        <p:spPr>
          <a:xfrm>
            <a:off x="554355" y="117475"/>
            <a:ext cx="10425430" cy="521970"/>
          </a:xfrm>
          <a:prstGeom prst="rect">
            <a:avLst/>
          </a:prstGeom>
          <a:noFill/>
        </p:spPr>
        <p:txBody>
          <a:bodyPr wrap="square" rtlCol="0">
            <a:spAutoFit/>
          </a:bodyPr>
          <a:lstStyle/>
          <a:p>
            <a:pPr algn="ctr"/>
            <a:r>
              <a:rPr lang="zh-CN" altLang="en-US" sz="2800" b="1" dirty="0" smtClean="0">
                <a:solidFill>
                  <a:srgbClr val="005DA2"/>
                </a:solidFill>
                <a:latin typeface="微软雅黑" panose="020B0503020204020204" pitchFamily="34" charset="-122"/>
                <a:ea typeface="微软雅黑" panose="020B0503020204020204" pitchFamily="34" charset="-122"/>
              </a:rPr>
              <a:t>问题一：研究放宽二孩政策对我国人口的影响</a:t>
            </a:r>
            <a:endParaRPr lang="zh-CN" altLang="en-US" sz="2800" b="1" dirty="0" smtClean="0">
              <a:solidFill>
                <a:srgbClr val="005DA2"/>
              </a:solidFill>
              <a:latin typeface="微软雅黑" panose="020B0503020204020204" pitchFamily="34" charset="-122"/>
              <a:ea typeface="微软雅黑" panose="020B0503020204020204" pitchFamily="34" charset="-122"/>
            </a:endParaRPr>
          </a:p>
        </p:txBody>
      </p:sp>
      <p:sp>
        <p:nvSpPr>
          <p:cNvPr id="15" name="TextBox 24"/>
          <p:cNvSpPr txBox="1"/>
          <p:nvPr/>
        </p:nvSpPr>
        <p:spPr>
          <a:xfrm>
            <a:off x="85698" y="39956"/>
            <a:ext cx="2053908" cy="677151"/>
          </a:xfrm>
          <a:prstGeom prst="rect">
            <a:avLst/>
          </a:prstGeom>
          <a:noFill/>
        </p:spPr>
        <p:txBody>
          <a:bodyPr wrap="square" lIns="121963" tIns="60981" rIns="121963" bIns="60981" rtlCol="0">
            <a:spAutoFit/>
          </a:bodyPr>
          <a:lstStyle/>
          <a:p>
            <a:r>
              <a:rPr lang="en-US" altLang="zh-CN" sz="3600" b="1" spc="-150" dirty="0">
                <a:solidFill>
                  <a:srgbClr val="005DA2"/>
                </a:solidFill>
                <a:latin typeface="Arial Black" panose="020B0A04020102020204" pitchFamily="34" charset="0"/>
                <a:ea typeface="微软雅黑" panose="020B0503020204020204" pitchFamily="34" charset="-122"/>
              </a:rPr>
              <a:t>PART 3</a:t>
            </a:r>
            <a:endParaRPr lang="zh-CN" altLang="en-US" sz="3600" b="1" spc="-150" dirty="0">
              <a:solidFill>
                <a:srgbClr val="005DA2"/>
              </a:solidFill>
              <a:latin typeface="Arial Black" panose="020B0A04020102020204" pitchFamily="34" charset="0"/>
              <a:ea typeface="微软雅黑" panose="020B0503020204020204" pitchFamily="34" charset="-122"/>
            </a:endParaRPr>
          </a:p>
        </p:txBody>
      </p:sp>
      <p:sp>
        <p:nvSpPr>
          <p:cNvPr id="2" name="Rectangle 2"/>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4" name="Rectangle 5"/>
          <p:cNvSpPr>
            <a:spLocks noChangeArrowheads="1"/>
          </p:cNvSpPr>
          <p:nvPr/>
        </p:nvSpPr>
        <p:spPr bwMode="auto">
          <a:xfrm>
            <a:off x="0" y="0"/>
            <a:ext cx="121983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01" name="文本框 100"/>
          <p:cNvSpPr txBox="1"/>
          <p:nvPr/>
        </p:nvSpPr>
        <p:spPr>
          <a:xfrm>
            <a:off x="662940" y="930910"/>
            <a:ext cx="10871835" cy="1476375"/>
          </a:xfrm>
          <a:prstGeom prst="rect">
            <a:avLst/>
          </a:prstGeom>
          <a:noFill/>
          <a:ln w="9525">
            <a:noFill/>
          </a:ln>
        </p:spPr>
        <p:txBody>
          <a:bodyPr wrap="square">
            <a:spAutoFit/>
          </a:bodyPr>
          <a:p>
            <a:pPr indent="304800" fontAlgn="auto">
              <a:lnSpc>
                <a:spcPct val="150000"/>
              </a:lnSpc>
            </a:pPr>
            <a:r>
              <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本文选取</a:t>
            </a:r>
            <a:r>
              <a:rPr lang="en-US"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1997-2006</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年十年数据作为原始数据，以</a:t>
            </a:r>
            <a:r>
              <a:rPr lang="en-US"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2007-2016</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十年数据为检测数据，以此来分析</a:t>
            </a:r>
            <a:r>
              <a:rPr lang="zh-CN" sz="2000" b="1">
                <a:solidFill>
                  <a:schemeClr val="bg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灰色</a:t>
            </a:r>
            <a:r>
              <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预测模型的对于本题目求解的适用性。</a:t>
            </a:r>
            <a:endParaRPr 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fontAlgn="auto">
              <a:lnSpc>
                <a:spcPct val="150000"/>
              </a:lnSpc>
            </a:pPr>
            <a:r>
              <a:rPr lang="zh-CN" altLang="en-US"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具体计算流程如下所示：</a:t>
            </a:r>
            <a:endParaRPr lang="zh-CN" altLang="en-US"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表格 2"/>
          <p:cNvGraphicFramePr/>
          <p:nvPr/>
        </p:nvGraphicFramePr>
        <p:xfrm>
          <a:off x="1962785" y="2713990"/>
          <a:ext cx="7997825" cy="3182620"/>
        </p:xfrm>
        <a:graphic>
          <a:graphicData uri="http://schemas.openxmlformats.org/drawingml/2006/table">
            <a:tbl>
              <a:tblPr firstRow="1" bandRow="1">
                <a:tableStyleId>{5940675A-B579-460E-94D1-54222C63F5DA}</a:tableStyleId>
              </a:tblPr>
              <a:tblGrid>
                <a:gridCol w="7997825"/>
              </a:tblGrid>
              <a:tr h="1043940">
                <a:tc>
                  <a:txBody>
                    <a:bodyPr/>
                    <a:p>
                      <a:pPr indent="0">
                        <a:buNone/>
                      </a:pPr>
                      <a:endParaRPr lang="en-US" sz="20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indent="0">
                        <a:buNone/>
                      </a:pPr>
                      <a:r>
                        <a:rPr lang="en-US" sz="20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输入</a:t>
                      </a: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：已知数据作为参考数列</a:t>
                      </a: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03020">
                <a:tc>
                  <a:txBody>
                    <a:bodyPr/>
                    <a:p>
                      <a:pPr indent="0">
                        <a:buNone/>
                      </a:pPr>
                      <a:endParaRPr lang="en-US" sz="2000" b="1">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indent="0">
                        <a:buNone/>
                      </a:pPr>
                      <a:r>
                        <a:rPr lang="en-US" sz="2000" b="1">
                          <a:solidFill>
                            <a:srgbClr val="000000"/>
                          </a:solidFill>
                          <a:latin typeface="微软雅黑" panose="020B0503020204020204" pitchFamily="34" charset="-122"/>
                          <a:ea typeface="微软雅黑" panose="020B0503020204020204" pitchFamily="34" charset="-122"/>
                          <a:cs typeface="宋体" panose="02010600030101010101" pitchFamily="2" charset="-122"/>
                        </a:rPr>
                        <a:t>程序</a:t>
                      </a:r>
                      <a:r>
                        <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rPr>
                        <a:t>：级比计算与检验；原始数据累加；构造数据矩阵及数据向量；求解白化微分方程；代入生成数列求解公式</a:t>
                      </a:r>
                      <a:endParaRPr 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p>
                      <a:pPr indent="0">
                        <a:buNone/>
                      </a:pPr>
                      <a:endParaRPr lang="en-US" altLang="en-US" sz="20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vert="horz" anchor="t">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35660">
                <a:tc>
                  <a:txBody>
                    <a:bodyPr/>
                    <a:p>
                      <a:pPr indent="0">
                        <a:buNone/>
                      </a:pPr>
                      <a:endParaRPr lang="en-US" sz="2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0">
                        <a:buNone/>
                      </a:pPr>
                      <a:r>
                        <a:rPr lang="en-US" sz="2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输出</a:t>
                      </a:r>
                      <a:r>
                        <a:rPr 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：需预测的n个结果</a:t>
                      </a:r>
                      <a:endParaRPr lang="en-US" altLang="en-US" sz="2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68580" marR="68580" marT="0" marB="0" vert="horz" anchor="t">
                    <a:lnL>
                      <a:noFill/>
                    </a:lnL>
                    <a:lnR cap="flat">
                      <a:noFill/>
                    </a:lnR>
                    <a:lnT w="12700" cap="flat" cmpd="sng">
                      <a:solidFill>
                        <a:srgbClr val="080000"/>
                      </a:solidFill>
                      <a:prstDash val="solid"/>
                      <a:headEnd type="none" w="med" len="med"/>
                      <a:tailEnd type="none" w="med" len="med"/>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5118</Words>
  <Application>WPS 演示</Application>
  <PresentationFormat>自定义</PresentationFormat>
  <Paragraphs>303</Paragraphs>
  <Slides>31</Slides>
  <Notes>25</Notes>
  <HiddenSlides>0</HiddenSlides>
  <MMClips>2</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27</vt:i4>
      </vt:variant>
      <vt:variant>
        <vt:lpstr>幻灯片标题</vt:lpstr>
      </vt:variant>
      <vt:variant>
        <vt:i4>31</vt:i4>
      </vt:variant>
    </vt:vector>
  </HeadingPairs>
  <TitlesOfParts>
    <vt:vector size="70" baseType="lpstr">
      <vt:lpstr>Arial</vt:lpstr>
      <vt:lpstr>宋体</vt:lpstr>
      <vt:lpstr>Wingdings</vt:lpstr>
      <vt:lpstr>微软雅黑</vt:lpstr>
      <vt:lpstr>仿宋_GB2312</vt:lpstr>
      <vt:lpstr>Times New Roman</vt:lpstr>
      <vt:lpstr>Arial Black</vt:lpstr>
      <vt:lpstr>黑体</vt:lpstr>
      <vt:lpstr>Calibri</vt:lpstr>
      <vt:lpstr>Arial Unicode MS</vt:lpstr>
      <vt:lpstr>仿宋</vt:lpstr>
      <vt:lpstr>Office 主题​​</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振华宇光</dc:creator>
  <cp:lastModifiedBy>mxc</cp:lastModifiedBy>
  <cp:revision>234</cp:revision>
  <dcterms:created xsi:type="dcterms:W3CDTF">2014-08-23T07:50:00Z</dcterms:created>
  <dcterms:modified xsi:type="dcterms:W3CDTF">2018-07-17T03:52:23Z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